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13" r:id="rId2"/>
    <p:sldId id="314" r:id="rId3"/>
    <p:sldId id="315" r:id="rId4"/>
    <p:sldId id="316" r:id="rId5"/>
    <p:sldId id="317" r:id="rId6"/>
    <p:sldId id="318" r:id="rId7"/>
    <p:sldId id="319" r:id="rId8"/>
    <p:sldId id="256" r:id="rId9"/>
    <p:sldId id="289" r:id="rId10"/>
    <p:sldId id="271" r:id="rId11"/>
    <p:sldId id="272" r:id="rId12"/>
    <p:sldId id="273" r:id="rId13"/>
    <p:sldId id="275" r:id="rId14"/>
    <p:sldId id="277" r:id="rId15"/>
    <p:sldId id="278" r:id="rId16"/>
    <p:sldId id="279" r:id="rId17"/>
    <p:sldId id="287" r:id="rId18"/>
    <p:sldId id="281" r:id="rId19"/>
    <p:sldId id="285" r:id="rId20"/>
    <p:sldId id="310" r:id="rId21"/>
    <p:sldId id="282" r:id="rId22"/>
    <p:sldId id="311" r:id="rId23"/>
    <p:sldId id="283" r:id="rId24"/>
    <p:sldId id="284" r:id="rId25"/>
    <p:sldId id="290" r:id="rId26"/>
    <p:sldId id="288" r:id="rId27"/>
    <p:sldId id="295" r:id="rId28"/>
    <p:sldId id="296" r:id="rId29"/>
    <p:sldId id="300" r:id="rId30"/>
    <p:sldId id="301" r:id="rId31"/>
    <p:sldId id="302" r:id="rId32"/>
    <p:sldId id="303" r:id="rId33"/>
    <p:sldId id="305" r:id="rId34"/>
    <p:sldId id="306" r:id="rId35"/>
    <p:sldId id="292" r:id="rId36"/>
    <p:sldId id="312" r:id="rId37"/>
    <p:sldId id="293" r:id="rId38"/>
    <p:sldId id="294" r:id="rId39"/>
    <p:sldId id="297" r:id="rId40"/>
    <p:sldId id="299" r:id="rId41"/>
    <p:sldId id="298" r:id="rId42"/>
    <p:sldId id="286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02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57166-FF52-412F-8403-3F5AD8564C67}" type="datetimeFigureOut">
              <a:rPr lang="zh-TW" altLang="en-US" smtClean="0"/>
              <a:pPr/>
              <a:t>2020/5/22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74FA4-4845-43A4-983B-CE765AD84D9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597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2B45-9894-4068-A039-68ACDA1B2DC6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8075-3DF8-4402-81F6-A16F182F5754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BC61-B13B-4478-A6F1-5F423C4074DC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A254-C80F-4F05-B9F1-A17E71F95AFB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ED79D-171B-4C82-83DC-297DBBCFDEC6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00A2-18F4-4AB3-ADAA-99D9B7AFB468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0911-4EEE-4771-9484-C681C1B31F2E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14C9-BEC6-4893-A452-2241B91E6532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8724-7B2A-4A9C-81CA-DB1C3384719B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ED777-6112-49C9-9C56-2A50705B855A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FBEE-4B18-4CC2-AD40-93B53527E55E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3093F-849C-4789-9585-74CA3B8E8CF9}" type="datetime1">
              <a:rPr lang="zh-TW" altLang="en-US" smtClean="0"/>
              <a:t>2020/5/22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8zYKb2GoR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9.png"/><Relationship Id="rId4" Type="http://schemas.openxmlformats.org/officeDocument/2006/relationships/image" Target="../media/image1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png"/><Relationship Id="rId4" Type="http://schemas.openxmlformats.org/officeDocument/2006/relationships/image" Target="../media/image1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0.png"/><Relationship Id="rId4" Type="http://schemas.openxmlformats.org/officeDocument/2006/relationships/image" Target="../media/image1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1.png"/><Relationship Id="rId4" Type="http://schemas.openxmlformats.org/officeDocument/2006/relationships/image" Target="../media/image1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2.png"/><Relationship Id="rId4" Type="http://schemas.openxmlformats.org/officeDocument/2006/relationships/image" Target="../media/image1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2.png"/><Relationship Id="rId4" Type="http://schemas.openxmlformats.org/officeDocument/2006/relationships/image" Target="../media/image12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7.png"/><Relationship Id="rId4" Type="http://schemas.openxmlformats.org/officeDocument/2006/relationships/image" Target="../media/image1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8.png"/><Relationship Id="rId4" Type="http://schemas.openxmlformats.org/officeDocument/2006/relationships/image" Target="../media/image12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Homework 8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(Discussion)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5301208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Plot the time series of Kuroshio speeds at the stations:</a:t>
            </a:r>
          </a:p>
          <a:p>
            <a:pPr algn="ctr">
              <a:buNone/>
            </a:pPr>
            <a:r>
              <a:rPr lang="en-US" altLang="zh-TW" dirty="0" smtClean="0"/>
              <a:t>M1: 90m, 190m and 290m</a:t>
            </a:r>
          </a:p>
          <a:p>
            <a:pPr algn="ctr">
              <a:buNone/>
            </a:pPr>
            <a:r>
              <a:rPr lang="en-US" altLang="zh-TW" dirty="0" smtClean="0"/>
              <a:t>M3: 100m, 200m and 400 m</a:t>
            </a:r>
            <a:endParaRPr lang="zh-TW" altLang="en-US" dirty="0" smtClean="0"/>
          </a:p>
          <a:p>
            <a:pPr>
              <a:buNone/>
            </a:pPr>
            <a:r>
              <a:rPr lang="en-US" altLang="zh-TW" dirty="0" smtClean="0"/>
              <a:t>    (as shown in Page 31)</a:t>
            </a:r>
          </a:p>
          <a:p>
            <a:r>
              <a:rPr lang="en-US" altLang="zh-TW" dirty="0" smtClean="0"/>
              <a:t>Paste the figure of the speed time series into a word file.</a:t>
            </a:r>
          </a:p>
          <a:p>
            <a:r>
              <a:rPr lang="en-US" altLang="zh-TW" dirty="0" smtClean="0"/>
              <a:t>Observe the time series carefully.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Where and when</a:t>
            </a:r>
            <a:r>
              <a:rPr lang="en-US" altLang="zh-TW" dirty="0" smtClean="0"/>
              <a:t> the Kuroshio has a faster </a:t>
            </a:r>
            <a:r>
              <a:rPr lang="en-US" altLang="zh-TW" dirty="0"/>
              <a:t>and slower </a:t>
            </a:r>
            <a:r>
              <a:rPr lang="en-US" altLang="zh-TW" dirty="0" smtClean="0"/>
              <a:t>speed, and, </a:t>
            </a:r>
            <a:r>
              <a:rPr lang="en-US" altLang="zh-TW" dirty="0">
                <a:solidFill>
                  <a:srgbClr val="FF0000"/>
                </a:solidFill>
              </a:rPr>
              <a:t>where and when</a:t>
            </a:r>
            <a:r>
              <a:rPr lang="en-US" altLang="zh-TW" dirty="0"/>
              <a:t> the </a:t>
            </a:r>
            <a:r>
              <a:rPr lang="en-US" altLang="zh-TW" dirty="0" smtClean="0"/>
              <a:t>Kuroshio has a </a:t>
            </a:r>
            <a:r>
              <a:rPr lang="en-US" altLang="zh-TW" dirty="0"/>
              <a:t>higher and smaller </a:t>
            </a:r>
            <a:r>
              <a:rPr lang="en-US" altLang="zh-TW" dirty="0" smtClean="0"/>
              <a:t>vibrations?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4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 are geostrophic currents (REVIEW)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are geostrophic </a:t>
            </a:r>
            <a:r>
              <a:rPr lang="en-US" altLang="zh-TW" dirty="0" smtClean="0"/>
              <a:t>currents?</a:t>
            </a:r>
          </a:p>
          <a:p>
            <a:r>
              <a:rPr lang="en-US" altLang="zh-TW" dirty="0" smtClean="0"/>
              <a:t>Why </a:t>
            </a:r>
            <a:r>
              <a:rPr lang="en-US" altLang="zh-TW" dirty="0"/>
              <a:t>does Kuroshio flow against </a:t>
            </a:r>
            <a:r>
              <a:rPr lang="en-US" altLang="zh-TW" dirty="0" smtClean="0"/>
              <a:t>winds although it is a wind-driven current?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04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Geostrophic </a:t>
            </a:r>
            <a:r>
              <a:rPr lang="en-US" altLang="zh-TW" dirty="0"/>
              <a:t>Currents (REVIEW)</a:t>
            </a:r>
            <a:endParaRPr lang="zh-TW" altLang="en-US" dirty="0"/>
          </a:p>
        </p:txBody>
      </p:sp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28802"/>
            <a:ext cx="3302903" cy="380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14282" y="5929330"/>
            <a:ext cx="6786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/>
              <a:t>pressure gradients force =  Coriolis force</a:t>
            </a:r>
          </a:p>
          <a:p>
            <a:r>
              <a:rPr lang="en-US" altLang="zh-TW" b="1" dirty="0" smtClean="0"/>
              <a:t>(The </a:t>
            </a:r>
            <a:r>
              <a:rPr lang="en-US" altLang="zh-TW" b="1" dirty="0" smtClean="0">
                <a:solidFill>
                  <a:srgbClr val="FF0000"/>
                </a:solidFill>
              </a:rPr>
              <a:t>balance</a:t>
            </a:r>
            <a:r>
              <a:rPr lang="en-US" altLang="zh-TW" b="1" dirty="0" smtClean="0"/>
              <a:t> between </a:t>
            </a:r>
            <a:r>
              <a:rPr lang="en-US" altLang="zh-TW" b="1" dirty="0" smtClean="0">
                <a:solidFill>
                  <a:srgbClr val="FF0000"/>
                </a:solidFill>
              </a:rPr>
              <a:t>pressure gradients </a:t>
            </a:r>
            <a:r>
              <a:rPr lang="en-US" altLang="zh-TW" b="1" dirty="0" smtClean="0"/>
              <a:t>force and </a:t>
            </a:r>
            <a:r>
              <a:rPr lang="en-US" altLang="zh-TW" b="1" dirty="0" smtClean="0">
                <a:solidFill>
                  <a:srgbClr val="FF0000"/>
                </a:solidFill>
              </a:rPr>
              <a:t>Coriolis</a:t>
            </a:r>
            <a:r>
              <a:rPr lang="en-US" altLang="zh-TW" b="1" dirty="0" smtClean="0"/>
              <a:t> Force)</a:t>
            </a:r>
            <a:endParaRPr lang="zh-TW" altLang="en-US" b="1" dirty="0"/>
          </a:p>
        </p:txBody>
      </p:sp>
      <p:pic>
        <p:nvPicPr>
          <p:cNvPr id="92167" name="Picture 7" descr="「geostropic current」的圖片搜尋結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4172" y="2214554"/>
            <a:ext cx="5589828" cy="3571900"/>
          </a:xfrm>
          <a:prstGeom prst="rect">
            <a:avLst/>
          </a:prstGeom>
          <a:noFill/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0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The Equations of Geostrophic </a:t>
            </a:r>
            <a:r>
              <a:rPr lang="en-US" altLang="zh-TW" dirty="0"/>
              <a:t>Currents (REVIEW)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478915"/>
              </p:ext>
            </p:extLst>
          </p:nvPr>
        </p:nvGraphicFramePr>
        <p:xfrm>
          <a:off x="1619672" y="1558301"/>
          <a:ext cx="2784202" cy="2530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6" name="方程式" r:id="rId3" imgW="888614" imgH="812447" progId="Equation.3">
                  <p:embed/>
                </p:oleObj>
              </mc:Choice>
              <mc:Fallback>
                <p:oleObj name="方程式" r:id="rId3" imgW="888614" imgH="812447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558301"/>
                        <a:ext cx="2784202" cy="25306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88368" y="4229574"/>
            <a:ext cx="80370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Basic Idea: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</a:rPr>
              <a:t>1</a:t>
            </a:r>
            <a:r>
              <a:rPr lang="en-US" altLang="zh-TW" sz="2400" b="1" dirty="0">
                <a:solidFill>
                  <a:srgbClr val="FF0000"/>
                </a:solidFill>
              </a:rPr>
              <a:t>) Balance between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pressure-gradient force </a:t>
            </a:r>
            <a:r>
              <a:rPr lang="en-US" altLang="zh-TW" sz="2400" b="1" dirty="0">
                <a:solidFill>
                  <a:srgbClr val="FF0000"/>
                </a:solidFill>
              </a:rPr>
              <a:t>and Coriolis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force</a:t>
            </a:r>
            <a:endParaRPr lang="zh-TW" altLang="en-US" sz="2400" b="1" dirty="0">
              <a:solidFill>
                <a:srgbClr val="FF0000"/>
              </a:solidFill>
            </a:endParaRPr>
          </a:p>
          <a:p>
            <a:r>
              <a:rPr lang="en-US" altLang="zh-TW" sz="2400" b="1" dirty="0" smtClean="0">
                <a:solidFill>
                  <a:srgbClr val="FF0000"/>
                </a:solidFill>
              </a:rPr>
              <a:t>2) Current velocities are </a:t>
            </a:r>
            <a:r>
              <a:rPr lang="en-US" altLang="zh-TW" sz="2400" b="1" dirty="0">
                <a:solidFill>
                  <a:srgbClr val="FF0000"/>
                </a:solidFill>
              </a:rPr>
              <a:t>proportional to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pressure gradients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88196" y="5751997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What so important about this link or balance?</a:t>
            </a:r>
          </a:p>
          <a:p>
            <a:r>
              <a:rPr lang="en-US" altLang="zh-TW" dirty="0" smtClean="0"/>
              <a:t>The equation is just like different languages.</a:t>
            </a:r>
            <a:endParaRPr lang="zh-TW" altLang="en-US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100714"/>
              </p:ext>
            </p:extLst>
          </p:nvPr>
        </p:nvGraphicFramePr>
        <p:xfrm>
          <a:off x="6012160" y="1595092"/>
          <a:ext cx="2304256" cy="2306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方程式" r:id="rId5" imgW="812447" imgH="812447" progId="Equation.3">
                  <p:embed/>
                </p:oleObj>
              </mc:Choice>
              <mc:Fallback>
                <p:oleObj name="方程式" r:id="rId5" imgW="812447" imgH="812447" progId="Equation.3">
                  <p:embed/>
                  <p:pic>
                    <p:nvPicPr>
                      <p:cNvPr id="4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1595092"/>
                        <a:ext cx="2304256" cy="23064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向右箭號 7"/>
          <p:cNvSpPr/>
          <p:nvPr/>
        </p:nvSpPr>
        <p:spPr>
          <a:xfrm>
            <a:off x="4716016" y="2344085"/>
            <a:ext cx="864096" cy="79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5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equations of today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h: sea surface height</a:t>
            </a:r>
          </a:p>
          <a:p>
            <a:r>
              <a:rPr lang="en-US" altLang="zh-TW" dirty="0" smtClean="0"/>
              <a:t>f: </a:t>
            </a:r>
            <a:r>
              <a:rPr lang="en-US" altLang="zh-TW" dirty="0"/>
              <a:t>C</a:t>
            </a:r>
            <a:r>
              <a:rPr lang="en-US" altLang="zh-TW" dirty="0" smtClean="0"/>
              <a:t>oriolis parameter (2*omega*sin(</a:t>
            </a:r>
            <a:r>
              <a:rPr lang="en-US" altLang="zh-TW" dirty="0" err="1" smtClean="0"/>
              <a:t>lat</a:t>
            </a:r>
            <a:r>
              <a:rPr lang="en-US" altLang="zh-TW" dirty="0" smtClean="0"/>
              <a:t>))</a:t>
            </a:r>
          </a:p>
          <a:p>
            <a:r>
              <a:rPr lang="en-US" altLang="zh-TW" dirty="0" smtClean="0"/>
              <a:t>g: 9.8 m/s</a:t>
            </a:r>
            <a:r>
              <a:rPr lang="en-US" altLang="zh-TW" baseline="30000" dirty="0" smtClean="0"/>
              <a:t>2</a:t>
            </a:r>
          </a:p>
          <a:p>
            <a:r>
              <a:rPr lang="en-US" altLang="zh-TW" dirty="0" smtClean="0"/>
              <a:t>x and y: longitude and latitude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957670"/>
              </p:ext>
            </p:extLst>
          </p:nvPr>
        </p:nvGraphicFramePr>
        <p:xfrm>
          <a:off x="1331640" y="4149080"/>
          <a:ext cx="1652588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" name="方程式" r:id="rId3" imgW="812447" imgH="812447" progId="Equation.3">
                  <p:embed/>
                </p:oleObj>
              </mc:Choice>
              <mc:Fallback>
                <p:oleObj name="方程式" r:id="rId3" imgW="812447" imgH="812447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149080"/>
                        <a:ext cx="1652588" cy="165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59632" y="5964461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We can use these equations to calculate the Kuroshio velocities at the ocean surface, if we have the sea surface height data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7192" name="Object 24"/>
          <p:cNvGraphicFramePr>
            <a:graphicFrameLocks noChangeAspect="1"/>
          </p:cNvGraphicFramePr>
          <p:nvPr/>
        </p:nvGraphicFramePr>
        <p:xfrm>
          <a:off x="4716016" y="4149080"/>
          <a:ext cx="1600200" cy="170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" name="Equation" r:id="rId5" imgW="787320" imgH="838080" progId="Equation.3">
                  <p:embed/>
                </p:oleObj>
              </mc:Choice>
              <mc:Fallback>
                <p:oleObj name="Equation" r:id="rId5" imgW="787320" imgH="83808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4149080"/>
                        <a:ext cx="1600200" cy="17065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向右箭號 7"/>
          <p:cNvSpPr/>
          <p:nvPr/>
        </p:nvSpPr>
        <p:spPr>
          <a:xfrm>
            <a:off x="3491880" y="4653136"/>
            <a:ext cx="864096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0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090613"/>
            <a:ext cx="8288337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979712" y="5782595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www.youtube.com/watch?v=F8zYKb2GoR4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7038" y="2239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Sea surface height from </a:t>
            </a:r>
            <a:r>
              <a:rPr lang="en-US" altLang="zh-TW" dirty="0" smtClean="0"/>
              <a:t>space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427961" y="624426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But can we see the Kuroshio Current in this movie? Why?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Satellite altimeter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0984" y="1556792"/>
            <a:ext cx="4573016" cy="4525963"/>
          </a:xfrm>
        </p:spPr>
        <p:txBody>
          <a:bodyPr/>
          <a:lstStyle/>
          <a:p>
            <a:r>
              <a:rPr lang="en-US" altLang="zh-TW" dirty="0" smtClean="0"/>
              <a:t>SLA (sea level anomaly: the variable part of sea surface height) </a:t>
            </a:r>
            <a:endParaRPr lang="zh-TW" altLang="en-US" dirty="0" smtClean="0"/>
          </a:p>
          <a:p>
            <a:r>
              <a:rPr lang="en-US" altLang="zh-TW" dirty="0" smtClean="0"/>
              <a:t>ADT (absolute dynamic topography:  the sum of the variable part and of the constant part)</a:t>
            </a:r>
          </a:p>
        </p:txBody>
      </p:sp>
      <p:pic>
        <p:nvPicPr>
          <p:cNvPr id="5" name="Picture 2" descr="https://www.aviso.altimetry.fr/fileadmin/images/data/las/2004/2004-25_msla_madt_kuroshi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4476464" cy="4464496"/>
          </a:xfrm>
          <a:prstGeom prst="rect">
            <a:avLst/>
          </a:prstGeom>
          <a:noFill/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4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Satellite altimeter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SLA (sea level anomaly) </a:t>
            </a:r>
            <a:endParaRPr lang="zh-TW" altLang="en-US" dirty="0" smtClean="0"/>
          </a:p>
          <a:p>
            <a:r>
              <a:rPr lang="en-US" altLang="zh-TW" dirty="0" smtClean="0"/>
              <a:t>ADT (absolute dynamic topography)</a:t>
            </a:r>
          </a:p>
        </p:txBody>
      </p:sp>
      <p:pic>
        <p:nvPicPr>
          <p:cNvPr id="7170" name="Picture 2" descr="https://www.aviso.altimetry.fr/fileadmin/images/data/las/2004/2004-25_msla_madt_gulfstrea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48880"/>
            <a:ext cx="8954053" cy="4509120"/>
          </a:xfrm>
          <a:prstGeom prst="rect">
            <a:avLst/>
          </a:prstGeom>
          <a:noFill/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17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Exercise 1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Obtain data</a:t>
            </a:r>
          </a:p>
          <a:p>
            <a:r>
              <a:rPr lang="en-US" altLang="zh-TW" dirty="0" smtClean="0"/>
              <a:t>Calculate the geostrophic velocities</a:t>
            </a:r>
          </a:p>
          <a:p>
            <a:r>
              <a:rPr lang="en-US" altLang="zh-TW" dirty="0" smtClean="0"/>
              <a:t>Plot figures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Satellite altimeter data from AVISO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093915"/>
          </a:xfrm>
        </p:spPr>
        <p:txBody>
          <a:bodyPr/>
          <a:lstStyle/>
          <a:p>
            <a:r>
              <a:rPr lang="en-US" altLang="zh-TW" dirty="0" smtClean="0"/>
              <a:t>Google Keywords: </a:t>
            </a:r>
            <a:r>
              <a:rPr lang="en-US" altLang="zh-TW" dirty="0"/>
              <a:t>AVISO LIVE ACCESS SERVER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13314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9144000" cy="33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9512" y="5085184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44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Satellite altimeter data from AVISO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91" t="11610" r="6002" b="10133"/>
          <a:stretch>
            <a:fillRect/>
          </a:stretch>
        </p:blipFill>
        <p:spPr bwMode="auto">
          <a:xfrm>
            <a:off x="88519" y="1417638"/>
            <a:ext cx="9047697" cy="424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1664804"/>
            <a:ext cx="864096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8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Where and when</a:t>
            </a:r>
            <a:r>
              <a:rPr lang="en-US" altLang="zh-TW" dirty="0"/>
              <a:t> the Kuroshio has a faster and slower speed, and, </a:t>
            </a:r>
            <a:r>
              <a:rPr lang="en-US" altLang="zh-TW" dirty="0">
                <a:solidFill>
                  <a:srgbClr val="FF0000"/>
                </a:solidFill>
              </a:rPr>
              <a:t>where and when</a:t>
            </a:r>
            <a:r>
              <a:rPr lang="en-US" altLang="zh-TW" dirty="0"/>
              <a:t> the Kuroshio has a higher and smaller vibrations?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68610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66" y="3217114"/>
            <a:ext cx="3888432" cy="351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Picture 3" descr="D: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45" y="3431069"/>
            <a:ext cx="3875278" cy="30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19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9" y="1340768"/>
            <a:ext cx="8206525" cy="542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all" dirty="0"/>
              <a:t>Demo (10~15 mins</a:t>
            </a:r>
            <a:r>
              <a:rPr lang="en-US" altLang="zh-TW" cap="all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04976" y="3717032"/>
            <a:ext cx="213477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059832" y="3068960"/>
            <a:ext cx="2376264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228184" y="3068960"/>
            <a:ext cx="1796131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99592" y="1628800"/>
            <a:ext cx="864096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876256" y="1628800"/>
            <a:ext cx="864096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0" y="1628800"/>
            <a:ext cx="864096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53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963" t="12901" r="68506" b="57000"/>
          <a:stretch/>
        </p:blipFill>
        <p:spPr>
          <a:xfrm>
            <a:off x="738372" y="1416854"/>
            <a:ext cx="8405628" cy="48192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Download ASCII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43608" y="4002920"/>
            <a:ext cx="172819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71600" y="5445224"/>
            <a:ext cx="172819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860032" y="6240313"/>
            <a:ext cx="346832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/>
              <a:t>Rename file to “20180815_adt.txt”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292080" y="5797532"/>
            <a:ext cx="2076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15</a:t>
            </a:r>
            <a:r>
              <a:rPr lang="en-US" altLang="zh-TW" baseline="30000" dirty="0"/>
              <a:t>th</a:t>
            </a:r>
            <a:r>
              <a:rPr lang="en-US" altLang="zh-TW" dirty="0"/>
              <a:t> of </a:t>
            </a:r>
            <a:r>
              <a:rPr lang="en-US" altLang="zh-TW" dirty="0" smtClean="0"/>
              <a:t>August, 2018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278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32798"/>
            <a:ext cx="7084775" cy="473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Download ASCII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43608" y="4002920"/>
            <a:ext cx="172819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71600" y="5445224"/>
            <a:ext cx="172819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860032" y="6240313"/>
            <a:ext cx="346832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/>
              <a:t>Rename file to “20180813_adt.txt”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292080" y="5797532"/>
            <a:ext cx="2076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13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August, 2018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54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Viewing the 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66562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3" y="1361808"/>
            <a:ext cx="8928992" cy="45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0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Skip the heading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87263" y="1196752"/>
            <a:ext cx="8229600" cy="4525963"/>
          </a:xfrm>
        </p:spPr>
        <p:txBody>
          <a:bodyPr/>
          <a:lstStyle/>
          <a:p>
            <a:r>
              <a:rPr lang="en-US" altLang="zh-TW" dirty="0"/>
              <a:t>filename=</a:t>
            </a:r>
            <a:r>
              <a:rPr lang="en-US" altLang="zh-TW" dirty="0" smtClean="0"/>
              <a:t>'20180813_adt.txt</a:t>
            </a:r>
            <a:r>
              <a:rPr lang="en-US" altLang="zh-TW" dirty="0"/>
              <a:t>';</a:t>
            </a:r>
          </a:p>
          <a:p>
            <a:r>
              <a:rPr lang="en-US" altLang="zh-TW" dirty="0"/>
              <a:t>fid = </a:t>
            </a:r>
            <a:r>
              <a:rPr lang="en-US" altLang="zh-TW" dirty="0" err="1"/>
              <a:t>fopen</a:t>
            </a:r>
            <a:r>
              <a:rPr lang="en-US" altLang="zh-TW" dirty="0"/>
              <a:t>(filename, 'r');</a:t>
            </a:r>
          </a:p>
          <a:p>
            <a:r>
              <a:rPr lang="en-US" altLang="zh-TW" dirty="0"/>
              <a:t>Data = </a:t>
            </a:r>
            <a:r>
              <a:rPr lang="en-US" altLang="zh-TW" dirty="0" err="1"/>
              <a:t>textscan</a:t>
            </a:r>
            <a:r>
              <a:rPr lang="en-US" altLang="zh-TW" dirty="0"/>
              <a:t>(fid, '%s %f %f %f %f', '</a:t>
            </a:r>
            <a:r>
              <a:rPr lang="en-US" altLang="zh-TW" dirty="0" err="1"/>
              <a:t>headerLines</a:t>
            </a:r>
            <a:r>
              <a:rPr lang="en-US" altLang="zh-TW" dirty="0"/>
              <a:t>', 10,'Delimiter',',');</a:t>
            </a:r>
          </a:p>
          <a:p>
            <a:r>
              <a:rPr lang="en-US" altLang="zh-TW" dirty="0" err="1" smtClean="0"/>
              <a:t>fclose</a:t>
            </a:r>
            <a:r>
              <a:rPr lang="en-US" altLang="zh-TW" dirty="0" smtClean="0"/>
              <a:t>(fid);</a:t>
            </a:r>
          </a:p>
          <a:p>
            <a:r>
              <a:rPr lang="en-US" altLang="zh-TW" dirty="0" smtClean="0"/>
              <a:t>Data</a:t>
            </a:r>
            <a:r>
              <a:rPr lang="en-US" altLang="zh-TW" dirty="0"/>
              <a:t>= cell2mat(Data(3:5));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67586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0" y="5013176"/>
            <a:ext cx="8638477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03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variables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xlon</a:t>
            </a:r>
            <a:r>
              <a:rPr lang="en-US" altLang="zh-TW" dirty="0"/>
              <a:t>=Data(:,1);</a:t>
            </a:r>
          </a:p>
          <a:p>
            <a:r>
              <a:rPr lang="en-US" altLang="zh-TW" dirty="0" err="1"/>
              <a:t>ylat</a:t>
            </a:r>
            <a:r>
              <a:rPr lang="en-US" altLang="zh-TW" dirty="0"/>
              <a:t>=Data(:,2);</a:t>
            </a:r>
          </a:p>
          <a:p>
            <a:r>
              <a:rPr lang="en-US" altLang="zh-TW" dirty="0" err="1"/>
              <a:t>adt</a:t>
            </a:r>
            <a:r>
              <a:rPr lang="en-US" altLang="zh-TW" dirty="0"/>
              <a:t>=Data(:,3);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831632" y="2848372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Check the size of these variables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5964" t="44094" r="74904" b="47047"/>
          <a:stretch>
            <a:fillRect/>
          </a:stretch>
        </p:blipFill>
        <p:spPr bwMode="auto">
          <a:xfrm>
            <a:off x="1835696" y="4175703"/>
            <a:ext cx="343238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Reshape variables and fix data on land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/>
              <a:t>xlon</a:t>
            </a:r>
            <a:r>
              <a:rPr lang="en-US" altLang="zh-TW" dirty="0"/>
              <a:t>=reshape(xlon,16,16); %% change size to: 16x16</a:t>
            </a:r>
          </a:p>
          <a:p>
            <a:r>
              <a:rPr lang="en-US" altLang="zh-TW" dirty="0" err="1"/>
              <a:t>ylat</a:t>
            </a:r>
            <a:r>
              <a:rPr lang="en-US" altLang="zh-TW" dirty="0"/>
              <a:t>=reshape(ylat,16,16); %% change size to: 16x16</a:t>
            </a:r>
          </a:p>
          <a:p>
            <a:r>
              <a:rPr lang="en-US" altLang="zh-TW" dirty="0" err="1"/>
              <a:t>adt</a:t>
            </a:r>
            <a:r>
              <a:rPr lang="en-US" altLang="zh-TW" dirty="0"/>
              <a:t>=reshape(adt,16,16); %% change size to: 16x16</a:t>
            </a:r>
          </a:p>
          <a:p>
            <a:r>
              <a:rPr lang="en-US" altLang="zh-TW" dirty="0"/>
              <a:t>I=find(</a:t>
            </a:r>
            <a:r>
              <a:rPr lang="en-US" altLang="zh-TW" dirty="0" err="1"/>
              <a:t>adt</a:t>
            </a:r>
            <a:r>
              <a:rPr lang="en-US" altLang="zh-TW" dirty="0"/>
              <a:t>&lt;0);</a:t>
            </a:r>
          </a:p>
          <a:p>
            <a:r>
              <a:rPr lang="en-US" altLang="zh-TW" dirty="0" err="1"/>
              <a:t>adt</a:t>
            </a:r>
            <a:r>
              <a:rPr lang="en-US" altLang="zh-TW" dirty="0"/>
              <a:t>(I)=</a:t>
            </a:r>
            <a:r>
              <a:rPr lang="en-US" altLang="zh-TW" dirty="0" err="1"/>
              <a:t>NaN</a:t>
            </a:r>
            <a:r>
              <a:rPr lang="en-US" altLang="zh-TW" dirty="0" smtClean="0"/>
              <a:t>;</a:t>
            </a:r>
          </a:p>
          <a:p>
            <a:endParaRPr lang="en-US" altLang="zh-TW" dirty="0"/>
          </a:p>
          <a:p>
            <a:r>
              <a:rPr lang="en-US" altLang="zh-TW" dirty="0" smtClean="0"/>
              <a:t>I=</a:t>
            </a:r>
            <a:r>
              <a:rPr lang="en-US" altLang="zh-TW" dirty="0" err="1" smtClean="0"/>
              <a:t>findall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adt</a:t>
            </a:r>
            <a:r>
              <a:rPr lang="en-US" altLang="zh-TW" dirty="0" smtClean="0"/>
              <a:t>.&lt;</a:t>
            </a:r>
            <a:r>
              <a:rPr lang="en-US" altLang="zh-TW" dirty="0"/>
              <a:t>0);</a:t>
            </a:r>
          </a:p>
          <a:p>
            <a:r>
              <a:rPr lang="en-US" altLang="zh-TW" dirty="0" err="1"/>
              <a:t>a</a:t>
            </a:r>
            <a:r>
              <a:rPr lang="en-US" altLang="zh-TW" dirty="0" err="1" smtClean="0"/>
              <a:t>dt</a:t>
            </a:r>
            <a:r>
              <a:rPr lang="en-US" altLang="zh-TW" dirty="0" smtClean="0"/>
              <a:t>[I].=</a:t>
            </a:r>
            <a:r>
              <a:rPr lang="en-US" altLang="zh-TW" dirty="0" err="1" smtClean="0"/>
              <a:t>NaN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Plot ADT 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pcolor</a:t>
            </a:r>
            <a:r>
              <a:rPr lang="en-US" altLang="zh-TW" dirty="0"/>
              <a:t>(</a:t>
            </a:r>
            <a:r>
              <a:rPr lang="en-US" altLang="zh-TW" dirty="0" err="1"/>
              <a:t>xlon,ylat,adt</a:t>
            </a:r>
            <a:r>
              <a:rPr lang="en-US" altLang="zh-TW" dirty="0"/>
              <a:t>); shading flat</a:t>
            </a:r>
          </a:p>
          <a:p>
            <a:r>
              <a:rPr lang="en-US" altLang="zh-TW" dirty="0"/>
              <a:t>axis </a:t>
            </a:r>
            <a:r>
              <a:rPr lang="en-US" altLang="zh-TW" dirty="0" smtClean="0"/>
              <a:t>equal</a:t>
            </a:r>
          </a:p>
          <a:p>
            <a:r>
              <a:rPr lang="en-US" altLang="zh-TW" dirty="0" err="1"/>
              <a:t>colorbar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30" y="2060848"/>
            <a:ext cx="5171213" cy="3888432"/>
          </a:xfrm>
          <a:prstGeom prst="rect">
            <a:avLst/>
          </a:prstGeom>
        </p:spPr>
      </p:pic>
      <p:pic>
        <p:nvPicPr>
          <p:cNvPr id="6" name="Picture 2" descr="D: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3096"/>
            <a:ext cx="428681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Geostrophic Equations </a:t>
            </a:r>
            <a:br>
              <a:rPr lang="en-US" altLang="zh-TW" dirty="0"/>
            </a:br>
            <a:r>
              <a:rPr lang="en-US" altLang="zh-TW" dirty="0"/>
              <a:t>(height gradients)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Height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</a:rPr>
              <a:t>height </a:t>
            </a:r>
            <a:r>
              <a:rPr lang="en-US" altLang="zh-TW" dirty="0" smtClean="0">
                <a:solidFill>
                  <a:srgbClr val="FF0000"/>
                </a:solidFill>
              </a:rPr>
              <a:t>gradients</a:t>
            </a:r>
          </a:p>
          <a:p>
            <a:r>
              <a:rPr lang="en-US" altLang="zh-TW" dirty="0" smtClean="0">
                <a:solidFill>
                  <a:srgbClr val="0070C0"/>
                </a:solidFill>
              </a:rPr>
              <a:t>4x4 data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3x3 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772308"/>
              </p:ext>
            </p:extLst>
          </p:nvPr>
        </p:nvGraphicFramePr>
        <p:xfrm>
          <a:off x="7164288" y="3284984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5" name="Equation" r:id="rId3" imgW="787320" imgH="838080" progId="Equation.3">
                  <p:embed/>
                </p:oleObj>
              </mc:Choice>
              <mc:Fallback>
                <p:oleObj name="Equation" r:id="rId3" imgW="787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284984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244408" y="3284984"/>
            <a:ext cx="57606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34642"/>
              </p:ext>
            </p:extLst>
          </p:nvPr>
        </p:nvGraphicFramePr>
        <p:xfrm>
          <a:off x="1691680" y="3356992"/>
          <a:ext cx="3240360" cy="244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09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161967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69979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77991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6003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61967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69979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7991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86003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62805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70817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78829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6841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62805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70817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78829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86841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123728" y="371703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203848" y="37254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3968" y="37338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180531" y="450912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3260651" y="451750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4340771" y="45258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2188915" y="52928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3269035" y="530120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349155" y="53095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25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Geostrophic Equations </a:t>
            </a:r>
            <a:br>
              <a:rPr lang="en-US" altLang="zh-TW" dirty="0"/>
            </a:br>
            <a:r>
              <a:rPr lang="en-US" altLang="zh-TW" dirty="0"/>
              <a:t>(height </a:t>
            </a:r>
            <a:r>
              <a:rPr lang="en-US" altLang="zh-TW" dirty="0" smtClean="0"/>
              <a:t>gradients)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Height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</a:rPr>
              <a:t>height gradients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4x4 data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3x3 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363181"/>
              </p:ext>
            </p:extLst>
          </p:nvPr>
        </p:nvGraphicFramePr>
        <p:xfrm>
          <a:off x="7164288" y="3284984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" name="Equation" r:id="rId3" imgW="787320" imgH="838080" progId="Equation.3">
                  <p:embed/>
                </p:oleObj>
              </mc:Choice>
              <mc:Fallback>
                <p:oleObj name="Equation" r:id="rId3" imgW="787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284984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244408" y="3284984"/>
            <a:ext cx="57606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37756"/>
              </p:ext>
            </p:extLst>
          </p:nvPr>
        </p:nvGraphicFramePr>
        <p:xfrm>
          <a:off x="1691680" y="3356992"/>
          <a:ext cx="3240360" cy="244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09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161967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69979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77991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6003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61967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69979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7991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86003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62805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70817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78829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6841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62805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70817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78829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86841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123728" y="371703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203848" y="37254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3968" y="37338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180531" y="450912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3260651" y="451750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4340771" y="45258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2188915" y="52928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3269035" y="530120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349155" y="53095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3568" y="2780928"/>
            <a:ext cx="5584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using </a:t>
            </a:r>
            <a:r>
              <a:rPr lang="en-US" altLang="zh-TW" dirty="0">
                <a:solidFill>
                  <a:srgbClr val="00B050"/>
                </a:solidFill>
              </a:rPr>
              <a:t>backward</a:t>
            </a:r>
            <a:r>
              <a:rPr lang="en-US" altLang="zh-TW" dirty="0"/>
              <a:t> difference </a:t>
            </a:r>
            <a:r>
              <a:rPr lang="en-US" altLang="zh-TW" dirty="0" smtClean="0"/>
              <a:t>scheme (a numerical method)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99592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(1,1)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045621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(1,4)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99592" y="561221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(4,1)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054427" y="56205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(4,4)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054427" y="48285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(3,4)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536268" y="58802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(4,3)</a:t>
            </a:r>
            <a:endParaRPr lang="zh-TW" altLang="en-US" dirty="0"/>
          </a:p>
        </p:txBody>
      </p:sp>
      <p:sp>
        <p:nvSpPr>
          <p:cNvPr id="40" name="手繪多邊形 39"/>
          <p:cNvSpPr/>
          <p:nvPr/>
        </p:nvSpPr>
        <p:spPr>
          <a:xfrm>
            <a:off x="5067264" y="5124450"/>
            <a:ext cx="152436" cy="609600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 rot="16200000" flipH="1">
            <a:off x="4340567" y="5627958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619672" y="6381328"/>
            <a:ext cx="319103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534841" y="6381328"/>
            <a:ext cx="1368152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y-direction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683568" y="3321124"/>
            <a:ext cx="0" cy="27769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 rot="16200000">
            <a:off x="-174612" y="4524946"/>
            <a:ext cx="1368152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-direction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6066159" y="5364832"/>
                <a:ext cx="2483768" cy="1193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4,4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4,3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4,4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3,4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159" y="5364832"/>
                <a:ext cx="2483768" cy="119301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手繪多邊形 50"/>
          <p:cNvSpPr/>
          <p:nvPr/>
        </p:nvSpPr>
        <p:spPr>
          <a:xfrm>
            <a:off x="4648200" y="5400675"/>
            <a:ext cx="1695450" cy="495311"/>
          </a:xfrm>
          <a:custGeom>
            <a:avLst/>
            <a:gdLst>
              <a:gd name="connsiteX0" fmla="*/ 0 w 1695450"/>
              <a:gd name="connsiteY0" fmla="*/ 0 h 495311"/>
              <a:gd name="connsiteX1" fmla="*/ 47625 w 1695450"/>
              <a:gd name="connsiteY1" fmla="*/ 28575 h 495311"/>
              <a:gd name="connsiteX2" fmla="*/ 114300 w 1695450"/>
              <a:gd name="connsiteY2" fmla="*/ 38100 h 495311"/>
              <a:gd name="connsiteX3" fmla="*/ 161925 w 1695450"/>
              <a:gd name="connsiteY3" fmla="*/ 47625 h 495311"/>
              <a:gd name="connsiteX4" fmla="*/ 971550 w 1695450"/>
              <a:gd name="connsiteY4" fmla="*/ 76200 h 495311"/>
              <a:gd name="connsiteX5" fmla="*/ 1047750 w 1695450"/>
              <a:gd name="connsiteY5" fmla="*/ 85725 h 495311"/>
              <a:gd name="connsiteX6" fmla="*/ 1114425 w 1695450"/>
              <a:gd name="connsiteY6" fmla="*/ 104775 h 495311"/>
              <a:gd name="connsiteX7" fmla="*/ 1171575 w 1695450"/>
              <a:gd name="connsiteY7" fmla="*/ 114300 h 495311"/>
              <a:gd name="connsiteX8" fmla="*/ 1238250 w 1695450"/>
              <a:gd name="connsiteY8" fmla="*/ 142875 h 495311"/>
              <a:gd name="connsiteX9" fmla="*/ 1304925 w 1695450"/>
              <a:gd name="connsiteY9" fmla="*/ 152400 h 495311"/>
              <a:gd name="connsiteX10" fmla="*/ 1343025 w 1695450"/>
              <a:gd name="connsiteY10" fmla="*/ 171450 h 495311"/>
              <a:gd name="connsiteX11" fmla="*/ 1371600 w 1695450"/>
              <a:gd name="connsiteY11" fmla="*/ 180975 h 495311"/>
              <a:gd name="connsiteX12" fmla="*/ 1438275 w 1695450"/>
              <a:gd name="connsiteY12" fmla="*/ 238125 h 495311"/>
              <a:gd name="connsiteX13" fmla="*/ 1409700 w 1695450"/>
              <a:gd name="connsiteY13" fmla="*/ 400050 h 495311"/>
              <a:gd name="connsiteX14" fmla="*/ 1333500 w 1695450"/>
              <a:gd name="connsiteY14" fmla="*/ 438150 h 495311"/>
              <a:gd name="connsiteX15" fmla="*/ 1190625 w 1695450"/>
              <a:gd name="connsiteY15" fmla="*/ 371475 h 495311"/>
              <a:gd name="connsiteX16" fmla="*/ 1181100 w 1695450"/>
              <a:gd name="connsiteY16" fmla="*/ 342900 h 495311"/>
              <a:gd name="connsiteX17" fmla="*/ 1190625 w 1695450"/>
              <a:gd name="connsiteY17" fmla="*/ 295275 h 495311"/>
              <a:gd name="connsiteX18" fmla="*/ 1400175 w 1695450"/>
              <a:gd name="connsiteY18" fmla="*/ 304800 h 495311"/>
              <a:gd name="connsiteX19" fmla="*/ 1428750 w 1695450"/>
              <a:gd name="connsiteY19" fmla="*/ 323850 h 495311"/>
              <a:gd name="connsiteX20" fmla="*/ 1504950 w 1695450"/>
              <a:gd name="connsiteY20" fmla="*/ 371475 h 495311"/>
              <a:gd name="connsiteX21" fmla="*/ 1514475 w 1695450"/>
              <a:gd name="connsiteY21" fmla="*/ 400050 h 495311"/>
              <a:gd name="connsiteX22" fmla="*/ 1571625 w 1695450"/>
              <a:gd name="connsiteY22" fmla="*/ 428625 h 495311"/>
              <a:gd name="connsiteX23" fmla="*/ 1600200 w 1695450"/>
              <a:gd name="connsiteY23" fmla="*/ 447675 h 495311"/>
              <a:gd name="connsiteX24" fmla="*/ 1628775 w 1695450"/>
              <a:gd name="connsiteY24" fmla="*/ 457200 h 495311"/>
              <a:gd name="connsiteX25" fmla="*/ 1695450 w 1695450"/>
              <a:gd name="connsiteY25" fmla="*/ 495300 h 49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695450" h="495311">
                <a:moveTo>
                  <a:pt x="0" y="0"/>
                </a:moveTo>
                <a:cubicBezTo>
                  <a:pt x="15875" y="9525"/>
                  <a:pt x="30062" y="22721"/>
                  <a:pt x="47625" y="28575"/>
                </a:cubicBezTo>
                <a:cubicBezTo>
                  <a:pt x="68924" y="35675"/>
                  <a:pt x="92155" y="34409"/>
                  <a:pt x="114300" y="38100"/>
                </a:cubicBezTo>
                <a:cubicBezTo>
                  <a:pt x="130269" y="40762"/>
                  <a:pt x="145934" y="45100"/>
                  <a:pt x="161925" y="47625"/>
                </a:cubicBezTo>
                <a:cubicBezTo>
                  <a:pt x="481176" y="98033"/>
                  <a:pt x="437564" y="68679"/>
                  <a:pt x="971550" y="76200"/>
                </a:cubicBezTo>
                <a:cubicBezTo>
                  <a:pt x="996950" y="79375"/>
                  <a:pt x="1022501" y="81517"/>
                  <a:pt x="1047750" y="85725"/>
                </a:cubicBezTo>
                <a:cubicBezTo>
                  <a:pt x="1130729" y="99555"/>
                  <a:pt x="1046481" y="89676"/>
                  <a:pt x="1114425" y="104775"/>
                </a:cubicBezTo>
                <a:cubicBezTo>
                  <a:pt x="1133278" y="108965"/>
                  <a:pt x="1152722" y="110110"/>
                  <a:pt x="1171575" y="114300"/>
                </a:cubicBezTo>
                <a:cubicBezTo>
                  <a:pt x="1270929" y="136379"/>
                  <a:pt x="1110123" y="107931"/>
                  <a:pt x="1238250" y="142875"/>
                </a:cubicBezTo>
                <a:cubicBezTo>
                  <a:pt x="1259910" y="148782"/>
                  <a:pt x="1282700" y="149225"/>
                  <a:pt x="1304925" y="152400"/>
                </a:cubicBezTo>
                <a:cubicBezTo>
                  <a:pt x="1317625" y="158750"/>
                  <a:pt x="1329974" y="165857"/>
                  <a:pt x="1343025" y="171450"/>
                </a:cubicBezTo>
                <a:cubicBezTo>
                  <a:pt x="1352253" y="175405"/>
                  <a:pt x="1362620" y="176485"/>
                  <a:pt x="1371600" y="180975"/>
                </a:cubicBezTo>
                <a:cubicBezTo>
                  <a:pt x="1400613" y="195481"/>
                  <a:pt x="1414840" y="214690"/>
                  <a:pt x="1438275" y="238125"/>
                </a:cubicBezTo>
                <a:cubicBezTo>
                  <a:pt x="1438183" y="239412"/>
                  <a:pt x="1450837" y="371254"/>
                  <a:pt x="1409700" y="400050"/>
                </a:cubicBezTo>
                <a:cubicBezTo>
                  <a:pt x="1386435" y="416335"/>
                  <a:pt x="1333500" y="438150"/>
                  <a:pt x="1333500" y="438150"/>
                </a:cubicBezTo>
                <a:cubicBezTo>
                  <a:pt x="1207435" y="427645"/>
                  <a:pt x="1231028" y="462382"/>
                  <a:pt x="1190625" y="371475"/>
                </a:cubicBezTo>
                <a:cubicBezTo>
                  <a:pt x="1186547" y="362300"/>
                  <a:pt x="1184275" y="352425"/>
                  <a:pt x="1181100" y="342900"/>
                </a:cubicBezTo>
                <a:cubicBezTo>
                  <a:pt x="1184275" y="327025"/>
                  <a:pt x="1174675" y="298049"/>
                  <a:pt x="1190625" y="295275"/>
                </a:cubicBezTo>
                <a:cubicBezTo>
                  <a:pt x="1259513" y="283294"/>
                  <a:pt x="1330751" y="296469"/>
                  <a:pt x="1400175" y="304800"/>
                </a:cubicBezTo>
                <a:cubicBezTo>
                  <a:pt x="1411541" y="306164"/>
                  <a:pt x="1419435" y="317196"/>
                  <a:pt x="1428750" y="323850"/>
                </a:cubicBezTo>
                <a:cubicBezTo>
                  <a:pt x="1486452" y="365066"/>
                  <a:pt x="1445278" y="341639"/>
                  <a:pt x="1504950" y="371475"/>
                </a:cubicBezTo>
                <a:cubicBezTo>
                  <a:pt x="1508125" y="381000"/>
                  <a:pt x="1508203" y="392210"/>
                  <a:pt x="1514475" y="400050"/>
                </a:cubicBezTo>
                <a:cubicBezTo>
                  <a:pt x="1532673" y="422798"/>
                  <a:pt x="1548618" y="417121"/>
                  <a:pt x="1571625" y="428625"/>
                </a:cubicBezTo>
                <a:cubicBezTo>
                  <a:pt x="1581864" y="433745"/>
                  <a:pt x="1589961" y="442555"/>
                  <a:pt x="1600200" y="447675"/>
                </a:cubicBezTo>
                <a:cubicBezTo>
                  <a:pt x="1609180" y="452165"/>
                  <a:pt x="1619998" y="452324"/>
                  <a:pt x="1628775" y="457200"/>
                </a:cubicBezTo>
                <a:cubicBezTo>
                  <a:pt x="1700525" y="497061"/>
                  <a:pt x="1661371" y="495300"/>
                  <a:pt x="1695450" y="49530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  <p:bldP spid="49" grpId="0" animBg="1"/>
      <p:bldP spid="50" grpId="0"/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69634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1042988"/>
            <a:ext cx="9210676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09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Geostrophic Equations </a:t>
            </a:r>
            <a:br>
              <a:rPr lang="en-US" altLang="zh-TW" dirty="0"/>
            </a:br>
            <a:r>
              <a:rPr lang="en-US" altLang="zh-TW" dirty="0"/>
              <a:t>(height </a:t>
            </a:r>
            <a:r>
              <a:rPr lang="en-US" altLang="zh-TW" dirty="0" smtClean="0"/>
              <a:t>gradients)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Height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</a:rPr>
              <a:t>height gradients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4x4 data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3x3 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635236"/>
              </p:ext>
            </p:extLst>
          </p:nvPr>
        </p:nvGraphicFramePr>
        <p:xfrm>
          <a:off x="7164288" y="3284984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0" name="Equation" r:id="rId3" imgW="787320" imgH="838080" progId="Equation.3">
                  <p:embed/>
                </p:oleObj>
              </mc:Choice>
              <mc:Fallback>
                <p:oleObj name="Equation" r:id="rId3" imgW="787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284984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244408" y="3284984"/>
            <a:ext cx="57606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15684"/>
              </p:ext>
            </p:extLst>
          </p:nvPr>
        </p:nvGraphicFramePr>
        <p:xfrm>
          <a:off x="1691680" y="3356992"/>
          <a:ext cx="3240360" cy="244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09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161967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69979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77991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6003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61967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69979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7991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86003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62805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70817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78829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6841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62805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70817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78829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86841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123728" y="371703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203848" y="37254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3968" y="37338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180531" y="450912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3260651" y="451750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4340771" y="45258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2188915" y="52928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3269035" y="530120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349155" y="53095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3568" y="2780928"/>
            <a:ext cx="5584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using </a:t>
            </a:r>
            <a:r>
              <a:rPr lang="en-US" altLang="zh-TW" dirty="0">
                <a:solidFill>
                  <a:srgbClr val="00B050"/>
                </a:solidFill>
              </a:rPr>
              <a:t>backward</a:t>
            </a:r>
            <a:r>
              <a:rPr lang="en-US" altLang="zh-TW" dirty="0"/>
              <a:t> difference </a:t>
            </a:r>
            <a:r>
              <a:rPr lang="en-US" altLang="zh-TW" dirty="0" smtClean="0"/>
              <a:t>scheme (a numerical method)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99592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(1,1)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045621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(1,4)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99592" y="561221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(4,1)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054427" y="56205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(4,4)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054427" y="48285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(3,4)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536268" y="58802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(4,3)</a:t>
            </a:r>
            <a:endParaRPr lang="zh-TW" altLang="en-US" dirty="0"/>
          </a:p>
        </p:txBody>
      </p:sp>
      <p:sp>
        <p:nvSpPr>
          <p:cNvPr id="40" name="手繪多邊形 39"/>
          <p:cNvSpPr/>
          <p:nvPr/>
        </p:nvSpPr>
        <p:spPr>
          <a:xfrm>
            <a:off x="5067264" y="5124450"/>
            <a:ext cx="152436" cy="609600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 rot="16200000" flipH="1">
            <a:off x="4340567" y="5627958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619672" y="6381328"/>
            <a:ext cx="319103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907704" y="6381328"/>
            <a:ext cx="2808311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y-direction (j)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683568" y="3321124"/>
            <a:ext cx="0" cy="27769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 rot="16200000">
            <a:off x="-276640" y="4524946"/>
            <a:ext cx="1572210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x-direction, (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Geostrophic Equations </a:t>
            </a:r>
            <a:br>
              <a:rPr lang="en-US" altLang="zh-TW" dirty="0"/>
            </a:br>
            <a:r>
              <a:rPr lang="en-US" altLang="zh-TW" dirty="0"/>
              <a:t>(height </a:t>
            </a:r>
            <a:r>
              <a:rPr lang="en-US" altLang="zh-TW" dirty="0" smtClean="0"/>
              <a:t>gradients)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Height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</a:rPr>
              <a:t>height gradients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4x4 data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3x3 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106743"/>
              </p:ext>
            </p:extLst>
          </p:nvPr>
        </p:nvGraphicFramePr>
        <p:xfrm>
          <a:off x="7164288" y="3284984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2" name="Equation" r:id="rId3" imgW="787320" imgH="838080" progId="Equation.3">
                  <p:embed/>
                </p:oleObj>
              </mc:Choice>
              <mc:Fallback>
                <p:oleObj name="Equation" r:id="rId3" imgW="787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284984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244408" y="3284984"/>
            <a:ext cx="57606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550573"/>
              </p:ext>
            </p:extLst>
          </p:nvPr>
        </p:nvGraphicFramePr>
        <p:xfrm>
          <a:off x="1691680" y="3356992"/>
          <a:ext cx="3240360" cy="244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09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161967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69979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77991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6003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61967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69979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7991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86003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62805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70817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78829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6841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62805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70817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78829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86841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123728" y="371703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203848" y="37254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3968" y="37338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180531" y="450912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3260651" y="451750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4340771" y="45258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2188915" y="52928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3269035" y="530120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349155" y="53095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3568" y="2780928"/>
            <a:ext cx="5584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using </a:t>
            </a:r>
            <a:r>
              <a:rPr lang="en-US" altLang="zh-TW" dirty="0">
                <a:solidFill>
                  <a:srgbClr val="00B050"/>
                </a:solidFill>
              </a:rPr>
              <a:t>backward</a:t>
            </a:r>
            <a:r>
              <a:rPr lang="en-US" altLang="zh-TW" dirty="0"/>
              <a:t> difference </a:t>
            </a:r>
            <a:r>
              <a:rPr lang="en-US" altLang="zh-TW" dirty="0" smtClean="0"/>
              <a:t>scheme (a numerical method)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99592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(1,1)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045621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(1,4)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99592" y="561221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(4,1)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054427" y="56205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(4,4)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054427" y="48285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(3,4)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536268" y="58802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(4,3)</a:t>
            </a:r>
            <a:endParaRPr lang="zh-TW" altLang="en-US" dirty="0"/>
          </a:p>
        </p:txBody>
      </p:sp>
      <p:sp>
        <p:nvSpPr>
          <p:cNvPr id="40" name="手繪多邊形 39"/>
          <p:cNvSpPr/>
          <p:nvPr/>
        </p:nvSpPr>
        <p:spPr>
          <a:xfrm>
            <a:off x="5067264" y="5124450"/>
            <a:ext cx="152436" cy="609600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 rot="16200000" flipH="1">
            <a:off x="4340567" y="5627958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619672" y="6381328"/>
            <a:ext cx="319103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907704" y="6381328"/>
            <a:ext cx="2808311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y-direction (j)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683568" y="3321124"/>
            <a:ext cx="0" cy="27769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 rot="16200000">
            <a:off x="-276640" y="4524946"/>
            <a:ext cx="1572210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x-direction, (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手繪多邊形 46"/>
          <p:cNvSpPr/>
          <p:nvPr/>
        </p:nvSpPr>
        <p:spPr>
          <a:xfrm rot="16200000" flipH="1">
            <a:off x="3233898" y="5607677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手繪多邊形 47"/>
          <p:cNvSpPr/>
          <p:nvPr/>
        </p:nvSpPr>
        <p:spPr>
          <a:xfrm rot="16200000" flipH="1">
            <a:off x="2153778" y="5657762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26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Geostrophic Equations </a:t>
            </a:r>
            <a:br>
              <a:rPr lang="en-US" altLang="zh-TW" dirty="0"/>
            </a:br>
            <a:r>
              <a:rPr lang="en-US" altLang="zh-TW" dirty="0"/>
              <a:t>(height </a:t>
            </a:r>
            <a:r>
              <a:rPr lang="en-US" altLang="zh-TW" dirty="0" smtClean="0"/>
              <a:t>gradients)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Height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</a:rPr>
              <a:t>height gradients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4x4 data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3x3 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138127"/>
              </p:ext>
            </p:extLst>
          </p:nvPr>
        </p:nvGraphicFramePr>
        <p:xfrm>
          <a:off x="7164288" y="3284984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6" name="Equation" r:id="rId3" imgW="787320" imgH="838080" progId="Equation.3">
                  <p:embed/>
                </p:oleObj>
              </mc:Choice>
              <mc:Fallback>
                <p:oleObj name="Equation" r:id="rId3" imgW="787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284984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244408" y="3284984"/>
            <a:ext cx="57606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232954"/>
              </p:ext>
            </p:extLst>
          </p:nvPr>
        </p:nvGraphicFramePr>
        <p:xfrm>
          <a:off x="1691680" y="3356992"/>
          <a:ext cx="3240360" cy="244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09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161967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69979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77991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6003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61967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69979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7991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86003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62805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70817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78829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6841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62805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70817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78829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86841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123728" y="371703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203848" y="37254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3968" y="37338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180531" y="450912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3260651" y="451750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4340771" y="45258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2188915" y="52928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3269035" y="530120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349155" y="53095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3568" y="2780928"/>
            <a:ext cx="5584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using </a:t>
            </a:r>
            <a:r>
              <a:rPr lang="en-US" altLang="zh-TW" dirty="0">
                <a:solidFill>
                  <a:srgbClr val="00B050"/>
                </a:solidFill>
              </a:rPr>
              <a:t>backward</a:t>
            </a:r>
            <a:r>
              <a:rPr lang="en-US" altLang="zh-TW" dirty="0"/>
              <a:t> difference </a:t>
            </a:r>
            <a:r>
              <a:rPr lang="en-US" altLang="zh-TW" dirty="0" smtClean="0"/>
              <a:t>scheme (a numerical method)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99592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(1,1)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045621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(1,4)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99592" y="561221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(4,1)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054427" y="56205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(4,4)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054427" y="48285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(3,4)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536268" y="58802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(4,3)</a:t>
            </a:r>
            <a:endParaRPr lang="zh-TW" altLang="en-US" dirty="0"/>
          </a:p>
        </p:txBody>
      </p:sp>
      <p:sp>
        <p:nvSpPr>
          <p:cNvPr id="40" name="手繪多邊形 39"/>
          <p:cNvSpPr/>
          <p:nvPr/>
        </p:nvSpPr>
        <p:spPr>
          <a:xfrm>
            <a:off x="5067264" y="5124450"/>
            <a:ext cx="152436" cy="609600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 rot="16200000" flipH="1">
            <a:off x="4340567" y="5627958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619672" y="6381328"/>
            <a:ext cx="319103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907704" y="6381328"/>
            <a:ext cx="2808311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y-direction (j)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683568" y="3321124"/>
            <a:ext cx="0" cy="27769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 rot="16200000">
            <a:off x="-276640" y="4524946"/>
            <a:ext cx="1572210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x-direction, (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手繪多邊形 46"/>
          <p:cNvSpPr/>
          <p:nvPr/>
        </p:nvSpPr>
        <p:spPr>
          <a:xfrm rot="16200000" flipH="1">
            <a:off x="3233898" y="5607677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手繪多邊形 47"/>
          <p:cNvSpPr/>
          <p:nvPr/>
        </p:nvSpPr>
        <p:spPr>
          <a:xfrm rot="16200000" flipH="1">
            <a:off x="2153778" y="5657762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2623231" y="5638800"/>
            <a:ext cx="2453594" cy="352425"/>
          </a:xfrm>
          <a:custGeom>
            <a:avLst/>
            <a:gdLst>
              <a:gd name="connsiteX0" fmla="*/ 24719 w 2453594"/>
              <a:gd name="connsiteY0" fmla="*/ 9525 h 352425"/>
              <a:gd name="connsiteX1" fmla="*/ 5669 w 2453594"/>
              <a:gd name="connsiteY1" fmla="*/ 57150 h 352425"/>
              <a:gd name="connsiteX2" fmla="*/ 15194 w 2453594"/>
              <a:gd name="connsiteY2" fmla="*/ 200025 h 352425"/>
              <a:gd name="connsiteX3" fmla="*/ 53294 w 2453594"/>
              <a:gd name="connsiteY3" fmla="*/ 266700 h 352425"/>
              <a:gd name="connsiteX4" fmla="*/ 139019 w 2453594"/>
              <a:gd name="connsiteY4" fmla="*/ 342900 h 352425"/>
              <a:gd name="connsiteX5" fmla="*/ 177119 w 2453594"/>
              <a:gd name="connsiteY5" fmla="*/ 352425 h 352425"/>
              <a:gd name="connsiteX6" fmla="*/ 291419 w 2453594"/>
              <a:gd name="connsiteY6" fmla="*/ 333375 h 352425"/>
              <a:gd name="connsiteX7" fmla="*/ 348569 w 2453594"/>
              <a:gd name="connsiteY7" fmla="*/ 295275 h 352425"/>
              <a:gd name="connsiteX8" fmla="*/ 396194 w 2453594"/>
              <a:gd name="connsiteY8" fmla="*/ 257175 h 352425"/>
              <a:gd name="connsiteX9" fmla="*/ 424769 w 2453594"/>
              <a:gd name="connsiteY9" fmla="*/ 219075 h 352425"/>
              <a:gd name="connsiteX10" fmla="*/ 500969 w 2453594"/>
              <a:gd name="connsiteY10" fmla="*/ 171450 h 352425"/>
              <a:gd name="connsiteX11" fmla="*/ 567644 w 2453594"/>
              <a:gd name="connsiteY11" fmla="*/ 152400 h 352425"/>
              <a:gd name="connsiteX12" fmla="*/ 739094 w 2453594"/>
              <a:gd name="connsiteY12" fmla="*/ 161925 h 352425"/>
              <a:gd name="connsiteX13" fmla="*/ 796244 w 2453594"/>
              <a:gd name="connsiteY13" fmla="*/ 180975 h 352425"/>
              <a:gd name="connsiteX14" fmla="*/ 891494 w 2453594"/>
              <a:gd name="connsiteY14" fmla="*/ 209550 h 352425"/>
              <a:gd name="connsiteX15" fmla="*/ 920069 w 2453594"/>
              <a:gd name="connsiteY15" fmla="*/ 219075 h 352425"/>
              <a:gd name="connsiteX16" fmla="*/ 996269 w 2453594"/>
              <a:gd name="connsiteY16" fmla="*/ 257175 h 352425"/>
              <a:gd name="connsiteX17" fmla="*/ 1034369 w 2453594"/>
              <a:gd name="connsiteY17" fmla="*/ 266700 h 352425"/>
              <a:gd name="connsiteX18" fmla="*/ 1091519 w 2453594"/>
              <a:gd name="connsiteY18" fmla="*/ 285750 h 352425"/>
              <a:gd name="connsiteX19" fmla="*/ 1129619 w 2453594"/>
              <a:gd name="connsiteY19" fmla="*/ 295275 h 352425"/>
              <a:gd name="connsiteX20" fmla="*/ 1177244 w 2453594"/>
              <a:gd name="connsiteY20" fmla="*/ 304800 h 352425"/>
              <a:gd name="connsiteX21" fmla="*/ 1205819 w 2453594"/>
              <a:gd name="connsiteY21" fmla="*/ 314325 h 352425"/>
              <a:gd name="connsiteX22" fmla="*/ 1358219 w 2453594"/>
              <a:gd name="connsiteY22" fmla="*/ 304800 h 352425"/>
              <a:gd name="connsiteX23" fmla="*/ 1386794 w 2453594"/>
              <a:gd name="connsiteY23" fmla="*/ 285750 h 352425"/>
              <a:gd name="connsiteX24" fmla="*/ 1424894 w 2453594"/>
              <a:gd name="connsiteY24" fmla="*/ 276225 h 352425"/>
              <a:gd name="connsiteX25" fmla="*/ 1453469 w 2453594"/>
              <a:gd name="connsiteY25" fmla="*/ 257175 h 352425"/>
              <a:gd name="connsiteX26" fmla="*/ 1501094 w 2453594"/>
              <a:gd name="connsiteY26" fmla="*/ 247650 h 352425"/>
              <a:gd name="connsiteX27" fmla="*/ 1539194 w 2453594"/>
              <a:gd name="connsiteY27" fmla="*/ 238125 h 352425"/>
              <a:gd name="connsiteX28" fmla="*/ 1643969 w 2453594"/>
              <a:gd name="connsiteY28" fmla="*/ 257175 h 352425"/>
              <a:gd name="connsiteX29" fmla="*/ 1729694 w 2453594"/>
              <a:gd name="connsiteY29" fmla="*/ 285750 h 352425"/>
              <a:gd name="connsiteX30" fmla="*/ 1777319 w 2453594"/>
              <a:gd name="connsiteY30" fmla="*/ 314325 h 352425"/>
              <a:gd name="connsiteX31" fmla="*/ 1910669 w 2453594"/>
              <a:gd name="connsiteY31" fmla="*/ 304800 h 352425"/>
              <a:gd name="connsiteX32" fmla="*/ 1996394 w 2453594"/>
              <a:gd name="connsiteY32" fmla="*/ 276225 h 352425"/>
              <a:gd name="connsiteX33" fmla="*/ 2101169 w 2453594"/>
              <a:gd name="connsiteY33" fmla="*/ 257175 h 352425"/>
              <a:gd name="connsiteX34" fmla="*/ 2282144 w 2453594"/>
              <a:gd name="connsiteY34" fmla="*/ 285750 h 352425"/>
              <a:gd name="connsiteX35" fmla="*/ 2339294 w 2453594"/>
              <a:gd name="connsiteY35" fmla="*/ 314325 h 352425"/>
              <a:gd name="connsiteX36" fmla="*/ 2377394 w 2453594"/>
              <a:gd name="connsiteY36" fmla="*/ 323850 h 352425"/>
              <a:gd name="connsiteX37" fmla="*/ 2434544 w 2453594"/>
              <a:gd name="connsiteY37" fmla="*/ 266700 h 352425"/>
              <a:gd name="connsiteX38" fmla="*/ 2444069 w 2453594"/>
              <a:gd name="connsiteY38" fmla="*/ 228600 h 352425"/>
              <a:gd name="connsiteX39" fmla="*/ 2453594 w 2453594"/>
              <a:gd name="connsiteY39" fmla="*/ 200025 h 352425"/>
              <a:gd name="connsiteX40" fmla="*/ 2444069 w 2453594"/>
              <a:gd name="connsiteY40" fmla="*/ 114300 h 352425"/>
              <a:gd name="connsiteX41" fmla="*/ 2434544 w 2453594"/>
              <a:gd name="connsiteY41" fmla="*/ 85725 h 352425"/>
              <a:gd name="connsiteX42" fmla="*/ 2358344 w 2453594"/>
              <a:gd name="connsiteY42" fmla="*/ 47625 h 352425"/>
              <a:gd name="connsiteX43" fmla="*/ 2234519 w 2453594"/>
              <a:gd name="connsiteY43" fmla="*/ 9525 h 352425"/>
              <a:gd name="connsiteX44" fmla="*/ 2063069 w 2453594"/>
              <a:gd name="connsiteY44" fmla="*/ 19050 h 352425"/>
              <a:gd name="connsiteX45" fmla="*/ 2005919 w 2453594"/>
              <a:gd name="connsiteY45" fmla="*/ 47625 h 352425"/>
              <a:gd name="connsiteX46" fmla="*/ 1967819 w 2453594"/>
              <a:gd name="connsiteY46" fmla="*/ 66675 h 352425"/>
              <a:gd name="connsiteX47" fmla="*/ 1939244 w 2453594"/>
              <a:gd name="connsiteY47" fmla="*/ 95250 h 352425"/>
              <a:gd name="connsiteX48" fmla="*/ 1863044 w 2453594"/>
              <a:gd name="connsiteY48" fmla="*/ 123825 h 352425"/>
              <a:gd name="connsiteX49" fmla="*/ 1548719 w 2453594"/>
              <a:gd name="connsiteY49" fmla="*/ 104775 h 352425"/>
              <a:gd name="connsiteX50" fmla="*/ 1520144 w 2453594"/>
              <a:gd name="connsiteY50" fmla="*/ 95250 h 352425"/>
              <a:gd name="connsiteX51" fmla="*/ 1482044 w 2453594"/>
              <a:gd name="connsiteY51" fmla="*/ 85725 h 352425"/>
              <a:gd name="connsiteX52" fmla="*/ 1453469 w 2453594"/>
              <a:gd name="connsiteY52" fmla="*/ 76200 h 352425"/>
              <a:gd name="connsiteX53" fmla="*/ 1348694 w 2453594"/>
              <a:gd name="connsiteY53" fmla="*/ 57150 h 352425"/>
              <a:gd name="connsiteX54" fmla="*/ 1320119 w 2453594"/>
              <a:gd name="connsiteY54" fmla="*/ 47625 h 352425"/>
              <a:gd name="connsiteX55" fmla="*/ 1205819 w 2453594"/>
              <a:gd name="connsiteY55" fmla="*/ 28575 h 352425"/>
              <a:gd name="connsiteX56" fmla="*/ 472394 w 2453594"/>
              <a:gd name="connsiteY56" fmla="*/ 28575 h 352425"/>
              <a:gd name="connsiteX57" fmla="*/ 253319 w 2453594"/>
              <a:gd name="connsiteY57" fmla="*/ 0 h 352425"/>
              <a:gd name="connsiteX58" fmla="*/ 24719 w 2453594"/>
              <a:gd name="connsiteY58" fmla="*/ 95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453594" h="352425">
                <a:moveTo>
                  <a:pt x="24719" y="9525"/>
                </a:moveTo>
                <a:cubicBezTo>
                  <a:pt x="-16556" y="19050"/>
                  <a:pt x="6523" y="40073"/>
                  <a:pt x="5669" y="57150"/>
                </a:cubicBezTo>
                <a:cubicBezTo>
                  <a:pt x="3285" y="104821"/>
                  <a:pt x="7750" y="152878"/>
                  <a:pt x="15194" y="200025"/>
                </a:cubicBezTo>
                <a:cubicBezTo>
                  <a:pt x="16850" y="210512"/>
                  <a:pt x="44519" y="256828"/>
                  <a:pt x="53294" y="266700"/>
                </a:cubicBezTo>
                <a:cubicBezTo>
                  <a:pt x="65802" y="280771"/>
                  <a:pt x="110437" y="330650"/>
                  <a:pt x="139019" y="342900"/>
                </a:cubicBezTo>
                <a:cubicBezTo>
                  <a:pt x="151051" y="348057"/>
                  <a:pt x="164419" y="349250"/>
                  <a:pt x="177119" y="352425"/>
                </a:cubicBezTo>
                <a:cubicBezTo>
                  <a:pt x="192857" y="350676"/>
                  <a:pt x="263494" y="348889"/>
                  <a:pt x="291419" y="333375"/>
                </a:cubicBezTo>
                <a:cubicBezTo>
                  <a:pt x="311433" y="322256"/>
                  <a:pt x="348569" y="295275"/>
                  <a:pt x="348569" y="295275"/>
                </a:cubicBezTo>
                <a:cubicBezTo>
                  <a:pt x="406911" y="207763"/>
                  <a:pt x="327182" y="314685"/>
                  <a:pt x="396194" y="257175"/>
                </a:cubicBezTo>
                <a:cubicBezTo>
                  <a:pt x="408390" y="247012"/>
                  <a:pt x="413544" y="230300"/>
                  <a:pt x="424769" y="219075"/>
                </a:cubicBezTo>
                <a:cubicBezTo>
                  <a:pt x="442268" y="201576"/>
                  <a:pt x="477256" y="180073"/>
                  <a:pt x="500969" y="171450"/>
                </a:cubicBezTo>
                <a:cubicBezTo>
                  <a:pt x="522692" y="163551"/>
                  <a:pt x="545419" y="158750"/>
                  <a:pt x="567644" y="152400"/>
                </a:cubicBezTo>
                <a:cubicBezTo>
                  <a:pt x="624794" y="155575"/>
                  <a:pt x="682298" y="154825"/>
                  <a:pt x="739094" y="161925"/>
                </a:cubicBezTo>
                <a:cubicBezTo>
                  <a:pt x="759019" y="164416"/>
                  <a:pt x="777194" y="174625"/>
                  <a:pt x="796244" y="180975"/>
                </a:cubicBezTo>
                <a:cubicBezTo>
                  <a:pt x="860957" y="202546"/>
                  <a:pt x="782453" y="176838"/>
                  <a:pt x="891494" y="209550"/>
                </a:cubicBezTo>
                <a:cubicBezTo>
                  <a:pt x="901111" y="212435"/>
                  <a:pt x="910929" y="214920"/>
                  <a:pt x="920069" y="219075"/>
                </a:cubicBezTo>
                <a:cubicBezTo>
                  <a:pt x="945922" y="230826"/>
                  <a:pt x="968719" y="250287"/>
                  <a:pt x="996269" y="257175"/>
                </a:cubicBezTo>
                <a:cubicBezTo>
                  <a:pt x="1008969" y="260350"/>
                  <a:pt x="1021830" y="262938"/>
                  <a:pt x="1034369" y="266700"/>
                </a:cubicBezTo>
                <a:cubicBezTo>
                  <a:pt x="1053603" y="272470"/>
                  <a:pt x="1072038" y="280880"/>
                  <a:pt x="1091519" y="285750"/>
                </a:cubicBezTo>
                <a:cubicBezTo>
                  <a:pt x="1104219" y="288925"/>
                  <a:pt x="1116840" y="292435"/>
                  <a:pt x="1129619" y="295275"/>
                </a:cubicBezTo>
                <a:cubicBezTo>
                  <a:pt x="1145423" y="298787"/>
                  <a:pt x="1161538" y="300873"/>
                  <a:pt x="1177244" y="304800"/>
                </a:cubicBezTo>
                <a:cubicBezTo>
                  <a:pt x="1186984" y="307235"/>
                  <a:pt x="1196294" y="311150"/>
                  <a:pt x="1205819" y="314325"/>
                </a:cubicBezTo>
                <a:cubicBezTo>
                  <a:pt x="1256619" y="311150"/>
                  <a:pt x="1307943" y="312738"/>
                  <a:pt x="1358219" y="304800"/>
                </a:cubicBezTo>
                <a:cubicBezTo>
                  <a:pt x="1369527" y="303015"/>
                  <a:pt x="1376272" y="290259"/>
                  <a:pt x="1386794" y="285750"/>
                </a:cubicBezTo>
                <a:cubicBezTo>
                  <a:pt x="1398826" y="280593"/>
                  <a:pt x="1412194" y="279400"/>
                  <a:pt x="1424894" y="276225"/>
                </a:cubicBezTo>
                <a:cubicBezTo>
                  <a:pt x="1434419" y="269875"/>
                  <a:pt x="1442750" y="261195"/>
                  <a:pt x="1453469" y="257175"/>
                </a:cubicBezTo>
                <a:cubicBezTo>
                  <a:pt x="1468628" y="251491"/>
                  <a:pt x="1485290" y="251162"/>
                  <a:pt x="1501094" y="247650"/>
                </a:cubicBezTo>
                <a:cubicBezTo>
                  <a:pt x="1513873" y="244810"/>
                  <a:pt x="1526494" y="241300"/>
                  <a:pt x="1539194" y="238125"/>
                </a:cubicBezTo>
                <a:cubicBezTo>
                  <a:pt x="1582885" y="244367"/>
                  <a:pt x="1605047" y="245199"/>
                  <a:pt x="1643969" y="257175"/>
                </a:cubicBezTo>
                <a:cubicBezTo>
                  <a:pt x="1672758" y="266033"/>
                  <a:pt x="1703866" y="270253"/>
                  <a:pt x="1729694" y="285750"/>
                </a:cubicBezTo>
                <a:lnTo>
                  <a:pt x="1777319" y="314325"/>
                </a:lnTo>
                <a:cubicBezTo>
                  <a:pt x="1821769" y="311150"/>
                  <a:pt x="1866599" y="311411"/>
                  <a:pt x="1910669" y="304800"/>
                </a:cubicBezTo>
                <a:cubicBezTo>
                  <a:pt x="1934481" y="301228"/>
                  <a:pt x="1970200" y="282773"/>
                  <a:pt x="1996394" y="276225"/>
                </a:cubicBezTo>
                <a:cubicBezTo>
                  <a:pt x="2056274" y="261255"/>
                  <a:pt x="2021535" y="268551"/>
                  <a:pt x="2101169" y="257175"/>
                </a:cubicBezTo>
                <a:cubicBezTo>
                  <a:pt x="2161494" y="266700"/>
                  <a:pt x="2222057" y="274825"/>
                  <a:pt x="2282144" y="285750"/>
                </a:cubicBezTo>
                <a:cubicBezTo>
                  <a:pt x="2328617" y="294200"/>
                  <a:pt x="2294341" y="295059"/>
                  <a:pt x="2339294" y="314325"/>
                </a:cubicBezTo>
                <a:cubicBezTo>
                  <a:pt x="2351326" y="319482"/>
                  <a:pt x="2364694" y="320675"/>
                  <a:pt x="2377394" y="323850"/>
                </a:cubicBezTo>
                <a:cubicBezTo>
                  <a:pt x="2406398" y="304514"/>
                  <a:pt x="2416822" y="302144"/>
                  <a:pt x="2434544" y="266700"/>
                </a:cubicBezTo>
                <a:cubicBezTo>
                  <a:pt x="2440398" y="254991"/>
                  <a:pt x="2440473" y="241187"/>
                  <a:pt x="2444069" y="228600"/>
                </a:cubicBezTo>
                <a:cubicBezTo>
                  <a:pt x="2446827" y="218946"/>
                  <a:pt x="2450419" y="209550"/>
                  <a:pt x="2453594" y="200025"/>
                </a:cubicBezTo>
                <a:cubicBezTo>
                  <a:pt x="2450419" y="171450"/>
                  <a:pt x="2448796" y="142660"/>
                  <a:pt x="2444069" y="114300"/>
                </a:cubicBezTo>
                <a:cubicBezTo>
                  <a:pt x="2442418" y="104396"/>
                  <a:pt x="2442469" y="91889"/>
                  <a:pt x="2434544" y="85725"/>
                </a:cubicBezTo>
                <a:cubicBezTo>
                  <a:pt x="2412128" y="68290"/>
                  <a:pt x="2383744" y="60325"/>
                  <a:pt x="2358344" y="47625"/>
                </a:cubicBezTo>
                <a:cubicBezTo>
                  <a:pt x="2294062" y="15484"/>
                  <a:pt x="2334105" y="31655"/>
                  <a:pt x="2234519" y="9525"/>
                </a:cubicBezTo>
                <a:cubicBezTo>
                  <a:pt x="2177369" y="12700"/>
                  <a:pt x="2120049" y="13623"/>
                  <a:pt x="2063069" y="19050"/>
                </a:cubicBezTo>
                <a:cubicBezTo>
                  <a:pt x="2036874" y="21545"/>
                  <a:pt x="2027752" y="35149"/>
                  <a:pt x="2005919" y="47625"/>
                </a:cubicBezTo>
                <a:cubicBezTo>
                  <a:pt x="1993591" y="54670"/>
                  <a:pt x="1979373" y="58422"/>
                  <a:pt x="1967819" y="66675"/>
                </a:cubicBezTo>
                <a:cubicBezTo>
                  <a:pt x="1956858" y="74505"/>
                  <a:pt x="1950205" y="87420"/>
                  <a:pt x="1939244" y="95250"/>
                </a:cubicBezTo>
                <a:cubicBezTo>
                  <a:pt x="1912424" y="114407"/>
                  <a:pt x="1893725" y="116155"/>
                  <a:pt x="1863044" y="123825"/>
                </a:cubicBezTo>
                <a:cubicBezTo>
                  <a:pt x="1792089" y="120987"/>
                  <a:pt x="1641635" y="121669"/>
                  <a:pt x="1548719" y="104775"/>
                </a:cubicBezTo>
                <a:cubicBezTo>
                  <a:pt x="1538841" y="102979"/>
                  <a:pt x="1529798" y="98008"/>
                  <a:pt x="1520144" y="95250"/>
                </a:cubicBezTo>
                <a:cubicBezTo>
                  <a:pt x="1507557" y="91654"/>
                  <a:pt x="1494631" y="89321"/>
                  <a:pt x="1482044" y="85725"/>
                </a:cubicBezTo>
                <a:cubicBezTo>
                  <a:pt x="1472390" y="82967"/>
                  <a:pt x="1463123" y="78958"/>
                  <a:pt x="1453469" y="76200"/>
                </a:cubicBezTo>
                <a:cubicBezTo>
                  <a:pt x="1408559" y="63369"/>
                  <a:pt x="1402655" y="64859"/>
                  <a:pt x="1348694" y="57150"/>
                </a:cubicBezTo>
                <a:cubicBezTo>
                  <a:pt x="1339169" y="53975"/>
                  <a:pt x="1329859" y="50060"/>
                  <a:pt x="1320119" y="47625"/>
                </a:cubicBezTo>
                <a:cubicBezTo>
                  <a:pt x="1282978" y="38340"/>
                  <a:pt x="1243453" y="33951"/>
                  <a:pt x="1205819" y="28575"/>
                </a:cubicBezTo>
                <a:cubicBezTo>
                  <a:pt x="830897" y="37096"/>
                  <a:pt x="814638" y="44872"/>
                  <a:pt x="472394" y="28575"/>
                </a:cubicBezTo>
                <a:cubicBezTo>
                  <a:pt x="428943" y="26506"/>
                  <a:pt x="279414" y="3728"/>
                  <a:pt x="253319" y="0"/>
                </a:cubicBezTo>
                <a:cubicBezTo>
                  <a:pt x="50135" y="10159"/>
                  <a:pt x="65994" y="0"/>
                  <a:pt x="24719" y="952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6683052" y="505875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[2:end]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82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Geostrophic Equations </a:t>
            </a:r>
            <a:br>
              <a:rPr lang="en-US" altLang="zh-TW" dirty="0"/>
            </a:br>
            <a:r>
              <a:rPr lang="en-US" altLang="zh-TW" dirty="0"/>
              <a:t>(height </a:t>
            </a:r>
            <a:r>
              <a:rPr lang="en-US" altLang="zh-TW" dirty="0" smtClean="0"/>
              <a:t>gradients)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Height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</a:rPr>
              <a:t>height gradients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4x4 data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3x3 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08702"/>
              </p:ext>
            </p:extLst>
          </p:nvPr>
        </p:nvGraphicFramePr>
        <p:xfrm>
          <a:off x="7164288" y="3284984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Equation" r:id="rId3" imgW="787320" imgH="838080" progId="Equation.3">
                  <p:embed/>
                </p:oleObj>
              </mc:Choice>
              <mc:Fallback>
                <p:oleObj name="Equation" r:id="rId3" imgW="787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284984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244408" y="3284984"/>
            <a:ext cx="57606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725854"/>
              </p:ext>
            </p:extLst>
          </p:nvPr>
        </p:nvGraphicFramePr>
        <p:xfrm>
          <a:off x="1691680" y="3356992"/>
          <a:ext cx="3240360" cy="244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09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161967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69979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77991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6003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61967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69979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7991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86003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62805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70817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78829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6841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62805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70817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78829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86841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123728" y="371703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203848" y="37254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283968" y="37338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180531" y="450912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3260651" y="451750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4340771" y="45258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2188915" y="52928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3269035" y="530120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349155" y="53095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3568" y="2780928"/>
            <a:ext cx="5584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using </a:t>
            </a:r>
            <a:r>
              <a:rPr lang="en-US" altLang="zh-TW" dirty="0">
                <a:solidFill>
                  <a:srgbClr val="00B050"/>
                </a:solidFill>
              </a:rPr>
              <a:t>backward</a:t>
            </a:r>
            <a:r>
              <a:rPr lang="en-US" altLang="zh-TW" dirty="0"/>
              <a:t> difference </a:t>
            </a:r>
            <a:r>
              <a:rPr lang="en-US" altLang="zh-TW" dirty="0" smtClean="0"/>
              <a:t>scheme (a numerical method)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99592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(1,1)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045621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(1,4)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99592" y="561221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(4,1)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054427" y="56205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(4,4)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054427" y="48285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(3,4)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536268" y="58802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(4,3)</a:t>
            </a:r>
            <a:endParaRPr lang="zh-TW" altLang="en-US" dirty="0"/>
          </a:p>
        </p:txBody>
      </p:sp>
      <p:sp>
        <p:nvSpPr>
          <p:cNvPr id="40" name="手繪多邊形 39"/>
          <p:cNvSpPr/>
          <p:nvPr/>
        </p:nvSpPr>
        <p:spPr>
          <a:xfrm>
            <a:off x="5067264" y="5124450"/>
            <a:ext cx="152436" cy="609600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 rot="16200000" flipH="1">
            <a:off x="4340567" y="5627958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619672" y="6381328"/>
            <a:ext cx="319103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907704" y="6381328"/>
            <a:ext cx="2808311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y-direction (j)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683568" y="3321124"/>
            <a:ext cx="0" cy="27769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 rot="16200000">
            <a:off x="-276640" y="4524946"/>
            <a:ext cx="1572210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x-direction, (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手繪多邊形 46"/>
          <p:cNvSpPr/>
          <p:nvPr/>
        </p:nvSpPr>
        <p:spPr>
          <a:xfrm rot="16200000" flipH="1">
            <a:off x="3233898" y="5607677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手繪多邊形 47"/>
          <p:cNvSpPr/>
          <p:nvPr/>
        </p:nvSpPr>
        <p:spPr>
          <a:xfrm rot="16200000" flipH="1">
            <a:off x="2153778" y="5657762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6653683" y="50502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[2:end]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2" name="手繪多邊形 51"/>
          <p:cNvSpPr/>
          <p:nvPr/>
        </p:nvSpPr>
        <p:spPr>
          <a:xfrm>
            <a:off x="1545003" y="5589240"/>
            <a:ext cx="2453594" cy="352425"/>
          </a:xfrm>
          <a:custGeom>
            <a:avLst/>
            <a:gdLst>
              <a:gd name="connsiteX0" fmla="*/ 24719 w 2453594"/>
              <a:gd name="connsiteY0" fmla="*/ 9525 h 352425"/>
              <a:gd name="connsiteX1" fmla="*/ 5669 w 2453594"/>
              <a:gd name="connsiteY1" fmla="*/ 57150 h 352425"/>
              <a:gd name="connsiteX2" fmla="*/ 15194 w 2453594"/>
              <a:gd name="connsiteY2" fmla="*/ 200025 h 352425"/>
              <a:gd name="connsiteX3" fmla="*/ 53294 w 2453594"/>
              <a:gd name="connsiteY3" fmla="*/ 266700 h 352425"/>
              <a:gd name="connsiteX4" fmla="*/ 139019 w 2453594"/>
              <a:gd name="connsiteY4" fmla="*/ 342900 h 352425"/>
              <a:gd name="connsiteX5" fmla="*/ 177119 w 2453594"/>
              <a:gd name="connsiteY5" fmla="*/ 352425 h 352425"/>
              <a:gd name="connsiteX6" fmla="*/ 291419 w 2453594"/>
              <a:gd name="connsiteY6" fmla="*/ 333375 h 352425"/>
              <a:gd name="connsiteX7" fmla="*/ 348569 w 2453594"/>
              <a:gd name="connsiteY7" fmla="*/ 295275 h 352425"/>
              <a:gd name="connsiteX8" fmla="*/ 396194 w 2453594"/>
              <a:gd name="connsiteY8" fmla="*/ 257175 h 352425"/>
              <a:gd name="connsiteX9" fmla="*/ 424769 w 2453594"/>
              <a:gd name="connsiteY9" fmla="*/ 219075 h 352425"/>
              <a:gd name="connsiteX10" fmla="*/ 500969 w 2453594"/>
              <a:gd name="connsiteY10" fmla="*/ 171450 h 352425"/>
              <a:gd name="connsiteX11" fmla="*/ 567644 w 2453594"/>
              <a:gd name="connsiteY11" fmla="*/ 152400 h 352425"/>
              <a:gd name="connsiteX12" fmla="*/ 739094 w 2453594"/>
              <a:gd name="connsiteY12" fmla="*/ 161925 h 352425"/>
              <a:gd name="connsiteX13" fmla="*/ 796244 w 2453594"/>
              <a:gd name="connsiteY13" fmla="*/ 180975 h 352425"/>
              <a:gd name="connsiteX14" fmla="*/ 891494 w 2453594"/>
              <a:gd name="connsiteY14" fmla="*/ 209550 h 352425"/>
              <a:gd name="connsiteX15" fmla="*/ 920069 w 2453594"/>
              <a:gd name="connsiteY15" fmla="*/ 219075 h 352425"/>
              <a:gd name="connsiteX16" fmla="*/ 996269 w 2453594"/>
              <a:gd name="connsiteY16" fmla="*/ 257175 h 352425"/>
              <a:gd name="connsiteX17" fmla="*/ 1034369 w 2453594"/>
              <a:gd name="connsiteY17" fmla="*/ 266700 h 352425"/>
              <a:gd name="connsiteX18" fmla="*/ 1091519 w 2453594"/>
              <a:gd name="connsiteY18" fmla="*/ 285750 h 352425"/>
              <a:gd name="connsiteX19" fmla="*/ 1129619 w 2453594"/>
              <a:gd name="connsiteY19" fmla="*/ 295275 h 352425"/>
              <a:gd name="connsiteX20" fmla="*/ 1177244 w 2453594"/>
              <a:gd name="connsiteY20" fmla="*/ 304800 h 352425"/>
              <a:gd name="connsiteX21" fmla="*/ 1205819 w 2453594"/>
              <a:gd name="connsiteY21" fmla="*/ 314325 h 352425"/>
              <a:gd name="connsiteX22" fmla="*/ 1358219 w 2453594"/>
              <a:gd name="connsiteY22" fmla="*/ 304800 h 352425"/>
              <a:gd name="connsiteX23" fmla="*/ 1386794 w 2453594"/>
              <a:gd name="connsiteY23" fmla="*/ 285750 h 352425"/>
              <a:gd name="connsiteX24" fmla="*/ 1424894 w 2453594"/>
              <a:gd name="connsiteY24" fmla="*/ 276225 h 352425"/>
              <a:gd name="connsiteX25" fmla="*/ 1453469 w 2453594"/>
              <a:gd name="connsiteY25" fmla="*/ 257175 h 352425"/>
              <a:gd name="connsiteX26" fmla="*/ 1501094 w 2453594"/>
              <a:gd name="connsiteY26" fmla="*/ 247650 h 352425"/>
              <a:gd name="connsiteX27" fmla="*/ 1539194 w 2453594"/>
              <a:gd name="connsiteY27" fmla="*/ 238125 h 352425"/>
              <a:gd name="connsiteX28" fmla="*/ 1643969 w 2453594"/>
              <a:gd name="connsiteY28" fmla="*/ 257175 h 352425"/>
              <a:gd name="connsiteX29" fmla="*/ 1729694 w 2453594"/>
              <a:gd name="connsiteY29" fmla="*/ 285750 h 352425"/>
              <a:gd name="connsiteX30" fmla="*/ 1777319 w 2453594"/>
              <a:gd name="connsiteY30" fmla="*/ 314325 h 352425"/>
              <a:gd name="connsiteX31" fmla="*/ 1910669 w 2453594"/>
              <a:gd name="connsiteY31" fmla="*/ 304800 h 352425"/>
              <a:gd name="connsiteX32" fmla="*/ 1996394 w 2453594"/>
              <a:gd name="connsiteY32" fmla="*/ 276225 h 352425"/>
              <a:gd name="connsiteX33" fmla="*/ 2101169 w 2453594"/>
              <a:gd name="connsiteY33" fmla="*/ 257175 h 352425"/>
              <a:gd name="connsiteX34" fmla="*/ 2282144 w 2453594"/>
              <a:gd name="connsiteY34" fmla="*/ 285750 h 352425"/>
              <a:gd name="connsiteX35" fmla="*/ 2339294 w 2453594"/>
              <a:gd name="connsiteY35" fmla="*/ 314325 h 352425"/>
              <a:gd name="connsiteX36" fmla="*/ 2377394 w 2453594"/>
              <a:gd name="connsiteY36" fmla="*/ 323850 h 352425"/>
              <a:gd name="connsiteX37" fmla="*/ 2434544 w 2453594"/>
              <a:gd name="connsiteY37" fmla="*/ 266700 h 352425"/>
              <a:gd name="connsiteX38" fmla="*/ 2444069 w 2453594"/>
              <a:gd name="connsiteY38" fmla="*/ 228600 h 352425"/>
              <a:gd name="connsiteX39" fmla="*/ 2453594 w 2453594"/>
              <a:gd name="connsiteY39" fmla="*/ 200025 h 352425"/>
              <a:gd name="connsiteX40" fmla="*/ 2444069 w 2453594"/>
              <a:gd name="connsiteY40" fmla="*/ 114300 h 352425"/>
              <a:gd name="connsiteX41" fmla="*/ 2434544 w 2453594"/>
              <a:gd name="connsiteY41" fmla="*/ 85725 h 352425"/>
              <a:gd name="connsiteX42" fmla="*/ 2358344 w 2453594"/>
              <a:gd name="connsiteY42" fmla="*/ 47625 h 352425"/>
              <a:gd name="connsiteX43" fmla="*/ 2234519 w 2453594"/>
              <a:gd name="connsiteY43" fmla="*/ 9525 h 352425"/>
              <a:gd name="connsiteX44" fmla="*/ 2063069 w 2453594"/>
              <a:gd name="connsiteY44" fmla="*/ 19050 h 352425"/>
              <a:gd name="connsiteX45" fmla="*/ 2005919 w 2453594"/>
              <a:gd name="connsiteY45" fmla="*/ 47625 h 352425"/>
              <a:gd name="connsiteX46" fmla="*/ 1967819 w 2453594"/>
              <a:gd name="connsiteY46" fmla="*/ 66675 h 352425"/>
              <a:gd name="connsiteX47" fmla="*/ 1939244 w 2453594"/>
              <a:gd name="connsiteY47" fmla="*/ 95250 h 352425"/>
              <a:gd name="connsiteX48" fmla="*/ 1863044 w 2453594"/>
              <a:gd name="connsiteY48" fmla="*/ 123825 h 352425"/>
              <a:gd name="connsiteX49" fmla="*/ 1548719 w 2453594"/>
              <a:gd name="connsiteY49" fmla="*/ 104775 h 352425"/>
              <a:gd name="connsiteX50" fmla="*/ 1520144 w 2453594"/>
              <a:gd name="connsiteY50" fmla="*/ 95250 h 352425"/>
              <a:gd name="connsiteX51" fmla="*/ 1482044 w 2453594"/>
              <a:gd name="connsiteY51" fmla="*/ 85725 h 352425"/>
              <a:gd name="connsiteX52" fmla="*/ 1453469 w 2453594"/>
              <a:gd name="connsiteY52" fmla="*/ 76200 h 352425"/>
              <a:gd name="connsiteX53" fmla="*/ 1348694 w 2453594"/>
              <a:gd name="connsiteY53" fmla="*/ 57150 h 352425"/>
              <a:gd name="connsiteX54" fmla="*/ 1320119 w 2453594"/>
              <a:gd name="connsiteY54" fmla="*/ 47625 h 352425"/>
              <a:gd name="connsiteX55" fmla="*/ 1205819 w 2453594"/>
              <a:gd name="connsiteY55" fmla="*/ 28575 h 352425"/>
              <a:gd name="connsiteX56" fmla="*/ 472394 w 2453594"/>
              <a:gd name="connsiteY56" fmla="*/ 28575 h 352425"/>
              <a:gd name="connsiteX57" fmla="*/ 253319 w 2453594"/>
              <a:gd name="connsiteY57" fmla="*/ 0 h 352425"/>
              <a:gd name="connsiteX58" fmla="*/ 24719 w 2453594"/>
              <a:gd name="connsiteY58" fmla="*/ 95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453594" h="352425">
                <a:moveTo>
                  <a:pt x="24719" y="9525"/>
                </a:moveTo>
                <a:cubicBezTo>
                  <a:pt x="-16556" y="19050"/>
                  <a:pt x="6523" y="40073"/>
                  <a:pt x="5669" y="57150"/>
                </a:cubicBezTo>
                <a:cubicBezTo>
                  <a:pt x="3285" y="104821"/>
                  <a:pt x="7750" y="152878"/>
                  <a:pt x="15194" y="200025"/>
                </a:cubicBezTo>
                <a:cubicBezTo>
                  <a:pt x="16850" y="210512"/>
                  <a:pt x="44519" y="256828"/>
                  <a:pt x="53294" y="266700"/>
                </a:cubicBezTo>
                <a:cubicBezTo>
                  <a:pt x="65802" y="280771"/>
                  <a:pt x="110437" y="330650"/>
                  <a:pt x="139019" y="342900"/>
                </a:cubicBezTo>
                <a:cubicBezTo>
                  <a:pt x="151051" y="348057"/>
                  <a:pt x="164419" y="349250"/>
                  <a:pt x="177119" y="352425"/>
                </a:cubicBezTo>
                <a:cubicBezTo>
                  <a:pt x="192857" y="350676"/>
                  <a:pt x="263494" y="348889"/>
                  <a:pt x="291419" y="333375"/>
                </a:cubicBezTo>
                <a:cubicBezTo>
                  <a:pt x="311433" y="322256"/>
                  <a:pt x="348569" y="295275"/>
                  <a:pt x="348569" y="295275"/>
                </a:cubicBezTo>
                <a:cubicBezTo>
                  <a:pt x="406911" y="207763"/>
                  <a:pt x="327182" y="314685"/>
                  <a:pt x="396194" y="257175"/>
                </a:cubicBezTo>
                <a:cubicBezTo>
                  <a:pt x="408390" y="247012"/>
                  <a:pt x="413544" y="230300"/>
                  <a:pt x="424769" y="219075"/>
                </a:cubicBezTo>
                <a:cubicBezTo>
                  <a:pt x="442268" y="201576"/>
                  <a:pt x="477256" y="180073"/>
                  <a:pt x="500969" y="171450"/>
                </a:cubicBezTo>
                <a:cubicBezTo>
                  <a:pt x="522692" y="163551"/>
                  <a:pt x="545419" y="158750"/>
                  <a:pt x="567644" y="152400"/>
                </a:cubicBezTo>
                <a:cubicBezTo>
                  <a:pt x="624794" y="155575"/>
                  <a:pt x="682298" y="154825"/>
                  <a:pt x="739094" y="161925"/>
                </a:cubicBezTo>
                <a:cubicBezTo>
                  <a:pt x="759019" y="164416"/>
                  <a:pt x="777194" y="174625"/>
                  <a:pt x="796244" y="180975"/>
                </a:cubicBezTo>
                <a:cubicBezTo>
                  <a:pt x="860957" y="202546"/>
                  <a:pt x="782453" y="176838"/>
                  <a:pt x="891494" y="209550"/>
                </a:cubicBezTo>
                <a:cubicBezTo>
                  <a:pt x="901111" y="212435"/>
                  <a:pt x="910929" y="214920"/>
                  <a:pt x="920069" y="219075"/>
                </a:cubicBezTo>
                <a:cubicBezTo>
                  <a:pt x="945922" y="230826"/>
                  <a:pt x="968719" y="250287"/>
                  <a:pt x="996269" y="257175"/>
                </a:cubicBezTo>
                <a:cubicBezTo>
                  <a:pt x="1008969" y="260350"/>
                  <a:pt x="1021830" y="262938"/>
                  <a:pt x="1034369" y="266700"/>
                </a:cubicBezTo>
                <a:cubicBezTo>
                  <a:pt x="1053603" y="272470"/>
                  <a:pt x="1072038" y="280880"/>
                  <a:pt x="1091519" y="285750"/>
                </a:cubicBezTo>
                <a:cubicBezTo>
                  <a:pt x="1104219" y="288925"/>
                  <a:pt x="1116840" y="292435"/>
                  <a:pt x="1129619" y="295275"/>
                </a:cubicBezTo>
                <a:cubicBezTo>
                  <a:pt x="1145423" y="298787"/>
                  <a:pt x="1161538" y="300873"/>
                  <a:pt x="1177244" y="304800"/>
                </a:cubicBezTo>
                <a:cubicBezTo>
                  <a:pt x="1186984" y="307235"/>
                  <a:pt x="1196294" y="311150"/>
                  <a:pt x="1205819" y="314325"/>
                </a:cubicBezTo>
                <a:cubicBezTo>
                  <a:pt x="1256619" y="311150"/>
                  <a:pt x="1307943" y="312738"/>
                  <a:pt x="1358219" y="304800"/>
                </a:cubicBezTo>
                <a:cubicBezTo>
                  <a:pt x="1369527" y="303015"/>
                  <a:pt x="1376272" y="290259"/>
                  <a:pt x="1386794" y="285750"/>
                </a:cubicBezTo>
                <a:cubicBezTo>
                  <a:pt x="1398826" y="280593"/>
                  <a:pt x="1412194" y="279400"/>
                  <a:pt x="1424894" y="276225"/>
                </a:cubicBezTo>
                <a:cubicBezTo>
                  <a:pt x="1434419" y="269875"/>
                  <a:pt x="1442750" y="261195"/>
                  <a:pt x="1453469" y="257175"/>
                </a:cubicBezTo>
                <a:cubicBezTo>
                  <a:pt x="1468628" y="251491"/>
                  <a:pt x="1485290" y="251162"/>
                  <a:pt x="1501094" y="247650"/>
                </a:cubicBezTo>
                <a:cubicBezTo>
                  <a:pt x="1513873" y="244810"/>
                  <a:pt x="1526494" y="241300"/>
                  <a:pt x="1539194" y="238125"/>
                </a:cubicBezTo>
                <a:cubicBezTo>
                  <a:pt x="1582885" y="244367"/>
                  <a:pt x="1605047" y="245199"/>
                  <a:pt x="1643969" y="257175"/>
                </a:cubicBezTo>
                <a:cubicBezTo>
                  <a:pt x="1672758" y="266033"/>
                  <a:pt x="1703866" y="270253"/>
                  <a:pt x="1729694" y="285750"/>
                </a:cubicBezTo>
                <a:lnTo>
                  <a:pt x="1777319" y="314325"/>
                </a:lnTo>
                <a:cubicBezTo>
                  <a:pt x="1821769" y="311150"/>
                  <a:pt x="1866599" y="311411"/>
                  <a:pt x="1910669" y="304800"/>
                </a:cubicBezTo>
                <a:cubicBezTo>
                  <a:pt x="1934481" y="301228"/>
                  <a:pt x="1970200" y="282773"/>
                  <a:pt x="1996394" y="276225"/>
                </a:cubicBezTo>
                <a:cubicBezTo>
                  <a:pt x="2056274" y="261255"/>
                  <a:pt x="2021535" y="268551"/>
                  <a:pt x="2101169" y="257175"/>
                </a:cubicBezTo>
                <a:cubicBezTo>
                  <a:pt x="2161494" y="266700"/>
                  <a:pt x="2222057" y="274825"/>
                  <a:pt x="2282144" y="285750"/>
                </a:cubicBezTo>
                <a:cubicBezTo>
                  <a:pt x="2328617" y="294200"/>
                  <a:pt x="2294341" y="295059"/>
                  <a:pt x="2339294" y="314325"/>
                </a:cubicBezTo>
                <a:cubicBezTo>
                  <a:pt x="2351326" y="319482"/>
                  <a:pt x="2364694" y="320675"/>
                  <a:pt x="2377394" y="323850"/>
                </a:cubicBezTo>
                <a:cubicBezTo>
                  <a:pt x="2406398" y="304514"/>
                  <a:pt x="2416822" y="302144"/>
                  <a:pt x="2434544" y="266700"/>
                </a:cubicBezTo>
                <a:cubicBezTo>
                  <a:pt x="2440398" y="254991"/>
                  <a:pt x="2440473" y="241187"/>
                  <a:pt x="2444069" y="228600"/>
                </a:cubicBezTo>
                <a:cubicBezTo>
                  <a:pt x="2446827" y="218946"/>
                  <a:pt x="2450419" y="209550"/>
                  <a:pt x="2453594" y="200025"/>
                </a:cubicBezTo>
                <a:cubicBezTo>
                  <a:pt x="2450419" y="171450"/>
                  <a:pt x="2448796" y="142660"/>
                  <a:pt x="2444069" y="114300"/>
                </a:cubicBezTo>
                <a:cubicBezTo>
                  <a:pt x="2442418" y="104396"/>
                  <a:pt x="2442469" y="91889"/>
                  <a:pt x="2434544" y="85725"/>
                </a:cubicBezTo>
                <a:cubicBezTo>
                  <a:pt x="2412128" y="68290"/>
                  <a:pt x="2383744" y="60325"/>
                  <a:pt x="2358344" y="47625"/>
                </a:cubicBezTo>
                <a:cubicBezTo>
                  <a:pt x="2294062" y="15484"/>
                  <a:pt x="2334105" y="31655"/>
                  <a:pt x="2234519" y="9525"/>
                </a:cubicBezTo>
                <a:cubicBezTo>
                  <a:pt x="2177369" y="12700"/>
                  <a:pt x="2120049" y="13623"/>
                  <a:pt x="2063069" y="19050"/>
                </a:cubicBezTo>
                <a:cubicBezTo>
                  <a:pt x="2036874" y="21545"/>
                  <a:pt x="2027752" y="35149"/>
                  <a:pt x="2005919" y="47625"/>
                </a:cubicBezTo>
                <a:cubicBezTo>
                  <a:pt x="1993591" y="54670"/>
                  <a:pt x="1979373" y="58422"/>
                  <a:pt x="1967819" y="66675"/>
                </a:cubicBezTo>
                <a:cubicBezTo>
                  <a:pt x="1956858" y="74505"/>
                  <a:pt x="1950205" y="87420"/>
                  <a:pt x="1939244" y="95250"/>
                </a:cubicBezTo>
                <a:cubicBezTo>
                  <a:pt x="1912424" y="114407"/>
                  <a:pt x="1893725" y="116155"/>
                  <a:pt x="1863044" y="123825"/>
                </a:cubicBezTo>
                <a:cubicBezTo>
                  <a:pt x="1792089" y="120987"/>
                  <a:pt x="1641635" y="121669"/>
                  <a:pt x="1548719" y="104775"/>
                </a:cubicBezTo>
                <a:cubicBezTo>
                  <a:pt x="1538841" y="102979"/>
                  <a:pt x="1529798" y="98008"/>
                  <a:pt x="1520144" y="95250"/>
                </a:cubicBezTo>
                <a:cubicBezTo>
                  <a:pt x="1507557" y="91654"/>
                  <a:pt x="1494631" y="89321"/>
                  <a:pt x="1482044" y="85725"/>
                </a:cubicBezTo>
                <a:cubicBezTo>
                  <a:pt x="1472390" y="82967"/>
                  <a:pt x="1463123" y="78958"/>
                  <a:pt x="1453469" y="76200"/>
                </a:cubicBezTo>
                <a:cubicBezTo>
                  <a:pt x="1408559" y="63369"/>
                  <a:pt x="1402655" y="64859"/>
                  <a:pt x="1348694" y="57150"/>
                </a:cubicBezTo>
                <a:cubicBezTo>
                  <a:pt x="1339169" y="53975"/>
                  <a:pt x="1329859" y="50060"/>
                  <a:pt x="1320119" y="47625"/>
                </a:cubicBezTo>
                <a:cubicBezTo>
                  <a:pt x="1282978" y="38340"/>
                  <a:pt x="1243453" y="33951"/>
                  <a:pt x="1205819" y="28575"/>
                </a:cubicBezTo>
                <a:cubicBezTo>
                  <a:pt x="830897" y="37096"/>
                  <a:pt x="814638" y="44872"/>
                  <a:pt x="472394" y="28575"/>
                </a:cubicBezTo>
                <a:cubicBezTo>
                  <a:pt x="428943" y="26506"/>
                  <a:pt x="279414" y="3728"/>
                  <a:pt x="253319" y="0"/>
                </a:cubicBezTo>
                <a:cubicBezTo>
                  <a:pt x="50135" y="10159"/>
                  <a:pt x="65994" y="0"/>
                  <a:pt x="24719" y="9525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7524328" y="50851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[1:end-1]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Geostrophic Equations </a:t>
            </a:r>
            <a:br>
              <a:rPr lang="en-US" altLang="zh-TW" dirty="0"/>
            </a:br>
            <a:r>
              <a:rPr lang="en-US" altLang="zh-TW" dirty="0"/>
              <a:t>(height </a:t>
            </a:r>
            <a:r>
              <a:rPr lang="en-US" altLang="zh-TW" dirty="0" smtClean="0"/>
              <a:t>gradients)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Height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</a:rPr>
              <a:t>height gradients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4x4 data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3x3 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298729"/>
              </p:ext>
            </p:extLst>
          </p:nvPr>
        </p:nvGraphicFramePr>
        <p:xfrm>
          <a:off x="7164288" y="3284984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5" name="Equation" r:id="rId3" imgW="787320" imgH="838080" progId="Equation.3">
                  <p:embed/>
                </p:oleObj>
              </mc:Choice>
              <mc:Fallback>
                <p:oleObj name="Equation" r:id="rId3" imgW="7873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284984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8244408" y="3284984"/>
            <a:ext cx="576064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577635"/>
              </p:ext>
            </p:extLst>
          </p:nvPr>
        </p:nvGraphicFramePr>
        <p:xfrm>
          <a:off x="1691680" y="3356992"/>
          <a:ext cx="3240360" cy="244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09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161967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69979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77991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60032" y="32933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61967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699792" y="40686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77991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86003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62805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708176" y="49327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78829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868416" y="49411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62805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708176" y="5724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78829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868416" y="57332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709739" y="40759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789859" y="40843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869979" y="40926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701355" y="492440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3781475" y="493278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4861595" y="494116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2709739" y="570810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3789859" y="571648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869979" y="572487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3568" y="2780928"/>
            <a:ext cx="5584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using </a:t>
            </a:r>
            <a:r>
              <a:rPr lang="en-US" altLang="zh-TW" dirty="0">
                <a:solidFill>
                  <a:srgbClr val="00B050"/>
                </a:solidFill>
              </a:rPr>
              <a:t>backward</a:t>
            </a:r>
            <a:r>
              <a:rPr lang="en-US" altLang="zh-TW" dirty="0"/>
              <a:t> difference </a:t>
            </a:r>
            <a:r>
              <a:rPr lang="en-US" altLang="zh-TW" dirty="0" smtClean="0"/>
              <a:t>scheme (a numerical method)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99592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(1,1)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045621" y="31807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(1,4)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99592" y="561221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(4,1)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054427" y="56205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(4,4)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054427" y="48285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(3,4)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536268" y="588029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(4,3)</a:t>
            </a:r>
            <a:endParaRPr lang="zh-TW" altLang="en-US" dirty="0"/>
          </a:p>
        </p:txBody>
      </p:sp>
      <p:sp>
        <p:nvSpPr>
          <p:cNvPr id="40" name="手繪多邊形 39"/>
          <p:cNvSpPr/>
          <p:nvPr/>
        </p:nvSpPr>
        <p:spPr>
          <a:xfrm>
            <a:off x="5067264" y="5124450"/>
            <a:ext cx="152436" cy="609600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 rot="16200000" flipH="1">
            <a:off x="4340567" y="5627958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619672" y="6381328"/>
            <a:ext cx="319103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907704" y="6381328"/>
            <a:ext cx="2808311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y-direction (j)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683568" y="3321124"/>
            <a:ext cx="0" cy="277697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 rot="16200000">
            <a:off x="-276640" y="4524946"/>
            <a:ext cx="1572210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x-direction, (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159" y="5364832"/>
                <a:ext cx="2483768" cy="120738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手繪多邊形 46"/>
          <p:cNvSpPr/>
          <p:nvPr/>
        </p:nvSpPr>
        <p:spPr>
          <a:xfrm rot="16200000" flipH="1">
            <a:off x="3233898" y="5607677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手繪多邊形 47"/>
          <p:cNvSpPr/>
          <p:nvPr/>
        </p:nvSpPr>
        <p:spPr>
          <a:xfrm rot="16200000" flipH="1">
            <a:off x="2153778" y="5657762"/>
            <a:ext cx="197521" cy="742763"/>
          </a:xfrm>
          <a:custGeom>
            <a:avLst/>
            <a:gdLst>
              <a:gd name="connsiteX0" fmla="*/ 36 w 152436"/>
              <a:gd name="connsiteY0" fmla="*/ 609600 h 609600"/>
              <a:gd name="connsiteX1" fmla="*/ 76236 w 152436"/>
              <a:gd name="connsiteY1" fmla="*/ 552450 h 609600"/>
              <a:gd name="connsiteX2" fmla="*/ 114336 w 152436"/>
              <a:gd name="connsiteY2" fmla="*/ 495300 h 609600"/>
              <a:gd name="connsiteX3" fmla="*/ 152436 w 152436"/>
              <a:gd name="connsiteY3" fmla="*/ 409575 h 609600"/>
              <a:gd name="connsiteX4" fmla="*/ 142911 w 152436"/>
              <a:gd name="connsiteY4" fmla="*/ 209550 h 609600"/>
              <a:gd name="connsiteX5" fmla="*/ 123861 w 152436"/>
              <a:gd name="connsiteY5" fmla="*/ 171450 h 609600"/>
              <a:gd name="connsiteX6" fmla="*/ 114336 w 152436"/>
              <a:gd name="connsiteY6" fmla="*/ 142875 h 609600"/>
              <a:gd name="connsiteX7" fmla="*/ 47661 w 152436"/>
              <a:gd name="connsiteY7" fmla="*/ 66675 h 609600"/>
              <a:gd name="connsiteX8" fmla="*/ 28611 w 152436"/>
              <a:gd name="connsiteY8" fmla="*/ 38100 h 609600"/>
              <a:gd name="connsiteX9" fmla="*/ 36 w 152436"/>
              <a:gd name="connsiteY9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36" h="609600">
                <a:moveTo>
                  <a:pt x="36" y="609600"/>
                </a:moveTo>
                <a:cubicBezTo>
                  <a:pt x="27398" y="593183"/>
                  <a:pt x="57718" y="580227"/>
                  <a:pt x="76236" y="552450"/>
                </a:cubicBezTo>
                <a:cubicBezTo>
                  <a:pt x="131375" y="469742"/>
                  <a:pt x="23179" y="586457"/>
                  <a:pt x="114336" y="495300"/>
                </a:cubicBezTo>
                <a:cubicBezTo>
                  <a:pt x="137006" y="427290"/>
                  <a:pt x="122247" y="454858"/>
                  <a:pt x="152436" y="409575"/>
                </a:cubicBezTo>
                <a:cubicBezTo>
                  <a:pt x="149261" y="342900"/>
                  <a:pt x="150864" y="275825"/>
                  <a:pt x="142911" y="209550"/>
                </a:cubicBezTo>
                <a:cubicBezTo>
                  <a:pt x="141219" y="195452"/>
                  <a:pt x="129454" y="184501"/>
                  <a:pt x="123861" y="171450"/>
                </a:cubicBezTo>
                <a:cubicBezTo>
                  <a:pt x="119906" y="162222"/>
                  <a:pt x="119212" y="151652"/>
                  <a:pt x="114336" y="142875"/>
                </a:cubicBezTo>
                <a:cubicBezTo>
                  <a:pt x="81652" y="84044"/>
                  <a:pt x="89403" y="94503"/>
                  <a:pt x="47661" y="66675"/>
                </a:cubicBezTo>
                <a:cubicBezTo>
                  <a:pt x="41311" y="57150"/>
                  <a:pt x="35940" y="46894"/>
                  <a:pt x="28611" y="38100"/>
                </a:cubicBezTo>
                <a:cubicBezTo>
                  <a:pt x="-2209" y="1116"/>
                  <a:pt x="36" y="24448"/>
                  <a:pt x="36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6653683" y="50502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[2:end]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2" name="手繪多邊形 51"/>
          <p:cNvSpPr/>
          <p:nvPr/>
        </p:nvSpPr>
        <p:spPr>
          <a:xfrm>
            <a:off x="1545003" y="5589240"/>
            <a:ext cx="2453594" cy="352425"/>
          </a:xfrm>
          <a:custGeom>
            <a:avLst/>
            <a:gdLst>
              <a:gd name="connsiteX0" fmla="*/ 24719 w 2453594"/>
              <a:gd name="connsiteY0" fmla="*/ 9525 h 352425"/>
              <a:gd name="connsiteX1" fmla="*/ 5669 w 2453594"/>
              <a:gd name="connsiteY1" fmla="*/ 57150 h 352425"/>
              <a:gd name="connsiteX2" fmla="*/ 15194 w 2453594"/>
              <a:gd name="connsiteY2" fmla="*/ 200025 h 352425"/>
              <a:gd name="connsiteX3" fmla="*/ 53294 w 2453594"/>
              <a:gd name="connsiteY3" fmla="*/ 266700 h 352425"/>
              <a:gd name="connsiteX4" fmla="*/ 139019 w 2453594"/>
              <a:gd name="connsiteY4" fmla="*/ 342900 h 352425"/>
              <a:gd name="connsiteX5" fmla="*/ 177119 w 2453594"/>
              <a:gd name="connsiteY5" fmla="*/ 352425 h 352425"/>
              <a:gd name="connsiteX6" fmla="*/ 291419 w 2453594"/>
              <a:gd name="connsiteY6" fmla="*/ 333375 h 352425"/>
              <a:gd name="connsiteX7" fmla="*/ 348569 w 2453594"/>
              <a:gd name="connsiteY7" fmla="*/ 295275 h 352425"/>
              <a:gd name="connsiteX8" fmla="*/ 396194 w 2453594"/>
              <a:gd name="connsiteY8" fmla="*/ 257175 h 352425"/>
              <a:gd name="connsiteX9" fmla="*/ 424769 w 2453594"/>
              <a:gd name="connsiteY9" fmla="*/ 219075 h 352425"/>
              <a:gd name="connsiteX10" fmla="*/ 500969 w 2453594"/>
              <a:gd name="connsiteY10" fmla="*/ 171450 h 352425"/>
              <a:gd name="connsiteX11" fmla="*/ 567644 w 2453594"/>
              <a:gd name="connsiteY11" fmla="*/ 152400 h 352425"/>
              <a:gd name="connsiteX12" fmla="*/ 739094 w 2453594"/>
              <a:gd name="connsiteY12" fmla="*/ 161925 h 352425"/>
              <a:gd name="connsiteX13" fmla="*/ 796244 w 2453594"/>
              <a:gd name="connsiteY13" fmla="*/ 180975 h 352425"/>
              <a:gd name="connsiteX14" fmla="*/ 891494 w 2453594"/>
              <a:gd name="connsiteY14" fmla="*/ 209550 h 352425"/>
              <a:gd name="connsiteX15" fmla="*/ 920069 w 2453594"/>
              <a:gd name="connsiteY15" fmla="*/ 219075 h 352425"/>
              <a:gd name="connsiteX16" fmla="*/ 996269 w 2453594"/>
              <a:gd name="connsiteY16" fmla="*/ 257175 h 352425"/>
              <a:gd name="connsiteX17" fmla="*/ 1034369 w 2453594"/>
              <a:gd name="connsiteY17" fmla="*/ 266700 h 352425"/>
              <a:gd name="connsiteX18" fmla="*/ 1091519 w 2453594"/>
              <a:gd name="connsiteY18" fmla="*/ 285750 h 352425"/>
              <a:gd name="connsiteX19" fmla="*/ 1129619 w 2453594"/>
              <a:gd name="connsiteY19" fmla="*/ 295275 h 352425"/>
              <a:gd name="connsiteX20" fmla="*/ 1177244 w 2453594"/>
              <a:gd name="connsiteY20" fmla="*/ 304800 h 352425"/>
              <a:gd name="connsiteX21" fmla="*/ 1205819 w 2453594"/>
              <a:gd name="connsiteY21" fmla="*/ 314325 h 352425"/>
              <a:gd name="connsiteX22" fmla="*/ 1358219 w 2453594"/>
              <a:gd name="connsiteY22" fmla="*/ 304800 h 352425"/>
              <a:gd name="connsiteX23" fmla="*/ 1386794 w 2453594"/>
              <a:gd name="connsiteY23" fmla="*/ 285750 h 352425"/>
              <a:gd name="connsiteX24" fmla="*/ 1424894 w 2453594"/>
              <a:gd name="connsiteY24" fmla="*/ 276225 h 352425"/>
              <a:gd name="connsiteX25" fmla="*/ 1453469 w 2453594"/>
              <a:gd name="connsiteY25" fmla="*/ 257175 h 352425"/>
              <a:gd name="connsiteX26" fmla="*/ 1501094 w 2453594"/>
              <a:gd name="connsiteY26" fmla="*/ 247650 h 352425"/>
              <a:gd name="connsiteX27" fmla="*/ 1539194 w 2453594"/>
              <a:gd name="connsiteY27" fmla="*/ 238125 h 352425"/>
              <a:gd name="connsiteX28" fmla="*/ 1643969 w 2453594"/>
              <a:gd name="connsiteY28" fmla="*/ 257175 h 352425"/>
              <a:gd name="connsiteX29" fmla="*/ 1729694 w 2453594"/>
              <a:gd name="connsiteY29" fmla="*/ 285750 h 352425"/>
              <a:gd name="connsiteX30" fmla="*/ 1777319 w 2453594"/>
              <a:gd name="connsiteY30" fmla="*/ 314325 h 352425"/>
              <a:gd name="connsiteX31" fmla="*/ 1910669 w 2453594"/>
              <a:gd name="connsiteY31" fmla="*/ 304800 h 352425"/>
              <a:gd name="connsiteX32" fmla="*/ 1996394 w 2453594"/>
              <a:gd name="connsiteY32" fmla="*/ 276225 h 352425"/>
              <a:gd name="connsiteX33" fmla="*/ 2101169 w 2453594"/>
              <a:gd name="connsiteY33" fmla="*/ 257175 h 352425"/>
              <a:gd name="connsiteX34" fmla="*/ 2282144 w 2453594"/>
              <a:gd name="connsiteY34" fmla="*/ 285750 h 352425"/>
              <a:gd name="connsiteX35" fmla="*/ 2339294 w 2453594"/>
              <a:gd name="connsiteY35" fmla="*/ 314325 h 352425"/>
              <a:gd name="connsiteX36" fmla="*/ 2377394 w 2453594"/>
              <a:gd name="connsiteY36" fmla="*/ 323850 h 352425"/>
              <a:gd name="connsiteX37" fmla="*/ 2434544 w 2453594"/>
              <a:gd name="connsiteY37" fmla="*/ 266700 h 352425"/>
              <a:gd name="connsiteX38" fmla="*/ 2444069 w 2453594"/>
              <a:gd name="connsiteY38" fmla="*/ 228600 h 352425"/>
              <a:gd name="connsiteX39" fmla="*/ 2453594 w 2453594"/>
              <a:gd name="connsiteY39" fmla="*/ 200025 h 352425"/>
              <a:gd name="connsiteX40" fmla="*/ 2444069 w 2453594"/>
              <a:gd name="connsiteY40" fmla="*/ 114300 h 352425"/>
              <a:gd name="connsiteX41" fmla="*/ 2434544 w 2453594"/>
              <a:gd name="connsiteY41" fmla="*/ 85725 h 352425"/>
              <a:gd name="connsiteX42" fmla="*/ 2358344 w 2453594"/>
              <a:gd name="connsiteY42" fmla="*/ 47625 h 352425"/>
              <a:gd name="connsiteX43" fmla="*/ 2234519 w 2453594"/>
              <a:gd name="connsiteY43" fmla="*/ 9525 h 352425"/>
              <a:gd name="connsiteX44" fmla="*/ 2063069 w 2453594"/>
              <a:gd name="connsiteY44" fmla="*/ 19050 h 352425"/>
              <a:gd name="connsiteX45" fmla="*/ 2005919 w 2453594"/>
              <a:gd name="connsiteY45" fmla="*/ 47625 h 352425"/>
              <a:gd name="connsiteX46" fmla="*/ 1967819 w 2453594"/>
              <a:gd name="connsiteY46" fmla="*/ 66675 h 352425"/>
              <a:gd name="connsiteX47" fmla="*/ 1939244 w 2453594"/>
              <a:gd name="connsiteY47" fmla="*/ 95250 h 352425"/>
              <a:gd name="connsiteX48" fmla="*/ 1863044 w 2453594"/>
              <a:gd name="connsiteY48" fmla="*/ 123825 h 352425"/>
              <a:gd name="connsiteX49" fmla="*/ 1548719 w 2453594"/>
              <a:gd name="connsiteY49" fmla="*/ 104775 h 352425"/>
              <a:gd name="connsiteX50" fmla="*/ 1520144 w 2453594"/>
              <a:gd name="connsiteY50" fmla="*/ 95250 h 352425"/>
              <a:gd name="connsiteX51" fmla="*/ 1482044 w 2453594"/>
              <a:gd name="connsiteY51" fmla="*/ 85725 h 352425"/>
              <a:gd name="connsiteX52" fmla="*/ 1453469 w 2453594"/>
              <a:gd name="connsiteY52" fmla="*/ 76200 h 352425"/>
              <a:gd name="connsiteX53" fmla="*/ 1348694 w 2453594"/>
              <a:gd name="connsiteY53" fmla="*/ 57150 h 352425"/>
              <a:gd name="connsiteX54" fmla="*/ 1320119 w 2453594"/>
              <a:gd name="connsiteY54" fmla="*/ 47625 h 352425"/>
              <a:gd name="connsiteX55" fmla="*/ 1205819 w 2453594"/>
              <a:gd name="connsiteY55" fmla="*/ 28575 h 352425"/>
              <a:gd name="connsiteX56" fmla="*/ 472394 w 2453594"/>
              <a:gd name="connsiteY56" fmla="*/ 28575 h 352425"/>
              <a:gd name="connsiteX57" fmla="*/ 253319 w 2453594"/>
              <a:gd name="connsiteY57" fmla="*/ 0 h 352425"/>
              <a:gd name="connsiteX58" fmla="*/ 24719 w 2453594"/>
              <a:gd name="connsiteY58" fmla="*/ 95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453594" h="352425">
                <a:moveTo>
                  <a:pt x="24719" y="9525"/>
                </a:moveTo>
                <a:cubicBezTo>
                  <a:pt x="-16556" y="19050"/>
                  <a:pt x="6523" y="40073"/>
                  <a:pt x="5669" y="57150"/>
                </a:cubicBezTo>
                <a:cubicBezTo>
                  <a:pt x="3285" y="104821"/>
                  <a:pt x="7750" y="152878"/>
                  <a:pt x="15194" y="200025"/>
                </a:cubicBezTo>
                <a:cubicBezTo>
                  <a:pt x="16850" y="210512"/>
                  <a:pt x="44519" y="256828"/>
                  <a:pt x="53294" y="266700"/>
                </a:cubicBezTo>
                <a:cubicBezTo>
                  <a:pt x="65802" y="280771"/>
                  <a:pt x="110437" y="330650"/>
                  <a:pt x="139019" y="342900"/>
                </a:cubicBezTo>
                <a:cubicBezTo>
                  <a:pt x="151051" y="348057"/>
                  <a:pt x="164419" y="349250"/>
                  <a:pt x="177119" y="352425"/>
                </a:cubicBezTo>
                <a:cubicBezTo>
                  <a:pt x="192857" y="350676"/>
                  <a:pt x="263494" y="348889"/>
                  <a:pt x="291419" y="333375"/>
                </a:cubicBezTo>
                <a:cubicBezTo>
                  <a:pt x="311433" y="322256"/>
                  <a:pt x="348569" y="295275"/>
                  <a:pt x="348569" y="295275"/>
                </a:cubicBezTo>
                <a:cubicBezTo>
                  <a:pt x="406911" y="207763"/>
                  <a:pt x="327182" y="314685"/>
                  <a:pt x="396194" y="257175"/>
                </a:cubicBezTo>
                <a:cubicBezTo>
                  <a:pt x="408390" y="247012"/>
                  <a:pt x="413544" y="230300"/>
                  <a:pt x="424769" y="219075"/>
                </a:cubicBezTo>
                <a:cubicBezTo>
                  <a:pt x="442268" y="201576"/>
                  <a:pt x="477256" y="180073"/>
                  <a:pt x="500969" y="171450"/>
                </a:cubicBezTo>
                <a:cubicBezTo>
                  <a:pt x="522692" y="163551"/>
                  <a:pt x="545419" y="158750"/>
                  <a:pt x="567644" y="152400"/>
                </a:cubicBezTo>
                <a:cubicBezTo>
                  <a:pt x="624794" y="155575"/>
                  <a:pt x="682298" y="154825"/>
                  <a:pt x="739094" y="161925"/>
                </a:cubicBezTo>
                <a:cubicBezTo>
                  <a:pt x="759019" y="164416"/>
                  <a:pt x="777194" y="174625"/>
                  <a:pt x="796244" y="180975"/>
                </a:cubicBezTo>
                <a:cubicBezTo>
                  <a:pt x="860957" y="202546"/>
                  <a:pt x="782453" y="176838"/>
                  <a:pt x="891494" y="209550"/>
                </a:cubicBezTo>
                <a:cubicBezTo>
                  <a:pt x="901111" y="212435"/>
                  <a:pt x="910929" y="214920"/>
                  <a:pt x="920069" y="219075"/>
                </a:cubicBezTo>
                <a:cubicBezTo>
                  <a:pt x="945922" y="230826"/>
                  <a:pt x="968719" y="250287"/>
                  <a:pt x="996269" y="257175"/>
                </a:cubicBezTo>
                <a:cubicBezTo>
                  <a:pt x="1008969" y="260350"/>
                  <a:pt x="1021830" y="262938"/>
                  <a:pt x="1034369" y="266700"/>
                </a:cubicBezTo>
                <a:cubicBezTo>
                  <a:pt x="1053603" y="272470"/>
                  <a:pt x="1072038" y="280880"/>
                  <a:pt x="1091519" y="285750"/>
                </a:cubicBezTo>
                <a:cubicBezTo>
                  <a:pt x="1104219" y="288925"/>
                  <a:pt x="1116840" y="292435"/>
                  <a:pt x="1129619" y="295275"/>
                </a:cubicBezTo>
                <a:cubicBezTo>
                  <a:pt x="1145423" y="298787"/>
                  <a:pt x="1161538" y="300873"/>
                  <a:pt x="1177244" y="304800"/>
                </a:cubicBezTo>
                <a:cubicBezTo>
                  <a:pt x="1186984" y="307235"/>
                  <a:pt x="1196294" y="311150"/>
                  <a:pt x="1205819" y="314325"/>
                </a:cubicBezTo>
                <a:cubicBezTo>
                  <a:pt x="1256619" y="311150"/>
                  <a:pt x="1307943" y="312738"/>
                  <a:pt x="1358219" y="304800"/>
                </a:cubicBezTo>
                <a:cubicBezTo>
                  <a:pt x="1369527" y="303015"/>
                  <a:pt x="1376272" y="290259"/>
                  <a:pt x="1386794" y="285750"/>
                </a:cubicBezTo>
                <a:cubicBezTo>
                  <a:pt x="1398826" y="280593"/>
                  <a:pt x="1412194" y="279400"/>
                  <a:pt x="1424894" y="276225"/>
                </a:cubicBezTo>
                <a:cubicBezTo>
                  <a:pt x="1434419" y="269875"/>
                  <a:pt x="1442750" y="261195"/>
                  <a:pt x="1453469" y="257175"/>
                </a:cubicBezTo>
                <a:cubicBezTo>
                  <a:pt x="1468628" y="251491"/>
                  <a:pt x="1485290" y="251162"/>
                  <a:pt x="1501094" y="247650"/>
                </a:cubicBezTo>
                <a:cubicBezTo>
                  <a:pt x="1513873" y="244810"/>
                  <a:pt x="1526494" y="241300"/>
                  <a:pt x="1539194" y="238125"/>
                </a:cubicBezTo>
                <a:cubicBezTo>
                  <a:pt x="1582885" y="244367"/>
                  <a:pt x="1605047" y="245199"/>
                  <a:pt x="1643969" y="257175"/>
                </a:cubicBezTo>
                <a:cubicBezTo>
                  <a:pt x="1672758" y="266033"/>
                  <a:pt x="1703866" y="270253"/>
                  <a:pt x="1729694" y="285750"/>
                </a:cubicBezTo>
                <a:lnTo>
                  <a:pt x="1777319" y="314325"/>
                </a:lnTo>
                <a:cubicBezTo>
                  <a:pt x="1821769" y="311150"/>
                  <a:pt x="1866599" y="311411"/>
                  <a:pt x="1910669" y="304800"/>
                </a:cubicBezTo>
                <a:cubicBezTo>
                  <a:pt x="1934481" y="301228"/>
                  <a:pt x="1970200" y="282773"/>
                  <a:pt x="1996394" y="276225"/>
                </a:cubicBezTo>
                <a:cubicBezTo>
                  <a:pt x="2056274" y="261255"/>
                  <a:pt x="2021535" y="268551"/>
                  <a:pt x="2101169" y="257175"/>
                </a:cubicBezTo>
                <a:cubicBezTo>
                  <a:pt x="2161494" y="266700"/>
                  <a:pt x="2222057" y="274825"/>
                  <a:pt x="2282144" y="285750"/>
                </a:cubicBezTo>
                <a:cubicBezTo>
                  <a:pt x="2328617" y="294200"/>
                  <a:pt x="2294341" y="295059"/>
                  <a:pt x="2339294" y="314325"/>
                </a:cubicBezTo>
                <a:cubicBezTo>
                  <a:pt x="2351326" y="319482"/>
                  <a:pt x="2364694" y="320675"/>
                  <a:pt x="2377394" y="323850"/>
                </a:cubicBezTo>
                <a:cubicBezTo>
                  <a:pt x="2406398" y="304514"/>
                  <a:pt x="2416822" y="302144"/>
                  <a:pt x="2434544" y="266700"/>
                </a:cubicBezTo>
                <a:cubicBezTo>
                  <a:pt x="2440398" y="254991"/>
                  <a:pt x="2440473" y="241187"/>
                  <a:pt x="2444069" y="228600"/>
                </a:cubicBezTo>
                <a:cubicBezTo>
                  <a:pt x="2446827" y="218946"/>
                  <a:pt x="2450419" y="209550"/>
                  <a:pt x="2453594" y="200025"/>
                </a:cubicBezTo>
                <a:cubicBezTo>
                  <a:pt x="2450419" y="171450"/>
                  <a:pt x="2448796" y="142660"/>
                  <a:pt x="2444069" y="114300"/>
                </a:cubicBezTo>
                <a:cubicBezTo>
                  <a:pt x="2442418" y="104396"/>
                  <a:pt x="2442469" y="91889"/>
                  <a:pt x="2434544" y="85725"/>
                </a:cubicBezTo>
                <a:cubicBezTo>
                  <a:pt x="2412128" y="68290"/>
                  <a:pt x="2383744" y="60325"/>
                  <a:pt x="2358344" y="47625"/>
                </a:cubicBezTo>
                <a:cubicBezTo>
                  <a:pt x="2294062" y="15484"/>
                  <a:pt x="2334105" y="31655"/>
                  <a:pt x="2234519" y="9525"/>
                </a:cubicBezTo>
                <a:cubicBezTo>
                  <a:pt x="2177369" y="12700"/>
                  <a:pt x="2120049" y="13623"/>
                  <a:pt x="2063069" y="19050"/>
                </a:cubicBezTo>
                <a:cubicBezTo>
                  <a:pt x="2036874" y="21545"/>
                  <a:pt x="2027752" y="35149"/>
                  <a:pt x="2005919" y="47625"/>
                </a:cubicBezTo>
                <a:cubicBezTo>
                  <a:pt x="1993591" y="54670"/>
                  <a:pt x="1979373" y="58422"/>
                  <a:pt x="1967819" y="66675"/>
                </a:cubicBezTo>
                <a:cubicBezTo>
                  <a:pt x="1956858" y="74505"/>
                  <a:pt x="1950205" y="87420"/>
                  <a:pt x="1939244" y="95250"/>
                </a:cubicBezTo>
                <a:cubicBezTo>
                  <a:pt x="1912424" y="114407"/>
                  <a:pt x="1893725" y="116155"/>
                  <a:pt x="1863044" y="123825"/>
                </a:cubicBezTo>
                <a:cubicBezTo>
                  <a:pt x="1792089" y="120987"/>
                  <a:pt x="1641635" y="121669"/>
                  <a:pt x="1548719" y="104775"/>
                </a:cubicBezTo>
                <a:cubicBezTo>
                  <a:pt x="1538841" y="102979"/>
                  <a:pt x="1529798" y="98008"/>
                  <a:pt x="1520144" y="95250"/>
                </a:cubicBezTo>
                <a:cubicBezTo>
                  <a:pt x="1507557" y="91654"/>
                  <a:pt x="1494631" y="89321"/>
                  <a:pt x="1482044" y="85725"/>
                </a:cubicBezTo>
                <a:cubicBezTo>
                  <a:pt x="1472390" y="82967"/>
                  <a:pt x="1463123" y="78958"/>
                  <a:pt x="1453469" y="76200"/>
                </a:cubicBezTo>
                <a:cubicBezTo>
                  <a:pt x="1408559" y="63369"/>
                  <a:pt x="1402655" y="64859"/>
                  <a:pt x="1348694" y="57150"/>
                </a:cubicBezTo>
                <a:cubicBezTo>
                  <a:pt x="1339169" y="53975"/>
                  <a:pt x="1329859" y="50060"/>
                  <a:pt x="1320119" y="47625"/>
                </a:cubicBezTo>
                <a:cubicBezTo>
                  <a:pt x="1282978" y="38340"/>
                  <a:pt x="1243453" y="33951"/>
                  <a:pt x="1205819" y="28575"/>
                </a:cubicBezTo>
                <a:cubicBezTo>
                  <a:pt x="830897" y="37096"/>
                  <a:pt x="814638" y="44872"/>
                  <a:pt x="472394" y="28575"/>
                </a:cubicBezTo>
                <a:cubicBezTo>
                  <a:pt x="428943" y="26506"/>
                  <a:pt x="279414" y="3728"/>
                  <a:pt x="253319" y="0"/>
                </a:cubicBezTo>
                <a:cubicBezTo>
                  <a:pt x="50135" y="10159"/>
                  <a:pt x="65994" y="0"/>
                  <a:pt x="24719" y="9525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7524328" y="50851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[1:end-1]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0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Geostrophic Equations </a:t>
            </a:r>
            <a:br>
              <a:rPr lang="en-US" altLang="zh-TW" dirty="0" smtClean="0"/>
            </a:br>
            <a:r>
              <a:rPr lang="en-US" altLang="zh-TW" dirty="0" smtClean="0"/>
              <a:t>(height gradients)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9" y="1196752"/>
            <a:ext cx="9144000" cy="4525963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dx=0.25*110*1000; </a:t>
            </a:r>
            <a:r>
              <a:rPr lang="en-US" altLang="zh-TW" sz="2800" dirty="0" err="1" smtClean="0"/>
              <a:t>dy</a:t>
            </a:r>
            <a:r>
              <a:rPr lang="en-US" altLang="zh-TW" sz="2800" dirty="0" smtClean="0"/>
              <a:t>=0.25*110*1000</a:t>
            </a:r>
            <a:r>
              <a:rPr lang="en-US" altLang="zh-TW" sz="2800" dirty="0"/>
              <a:t>;</a:t>
            </a:r>
          </a:p>
          <a:p>
            <a:r>
              <a:rPr lang="zh-TW" altLang="en-US" sz="2800" dirty="0"/>
              <a:t> </a:t>
            </a:r>
            <a:r>
              <a:rPr lang="en-US" altLang="zh-TW" sz="2800" dirty="0" smtClean="0"/>
              <a:t>%% </a:t>
            </a:r>
            <a:r>
              <a:rPr lang="en-US" altLang="zh-TW" sz="2800" dirty="0"/>
              <a:t>Calculate the gradient of </a:t>
            </a:r>
            <a:r>
              <a:rPr lang="en-US" altLang="zh-TW" sz="2800" dirty="0" err="1"/>
              <a:t>adt</a:t>
            </a:r>
            <a:r>
              <a:rPr lang="en-US" altLang="zh-TW" sz="2800" dirty="0"/>
              <a:t> in x and y-</a:t>
            </a:r>
            <a:r>
              <a:rPr lang="en-US" altLang="zh-TW" sz="2800" dirty="0" err="1"/>
              <a:t>dir</a:t>
            </a:r>
            <a:endParaRPr lang="en-US" altLang="zh-TW" sz="2800" dirty="0"/>
          </a:p>
          <a:p>
            <a:r>
              <a:rPr lang="da-DK" altLang="zh-TW" sz="2800" dirty="0"/>
              <a:t>dhdy=(adt(:,2:end)-adt(:,1:end-1))/dy; %% size: 16x15</a:t>
            </a:r>
          </a:p>
          <a:p>
            <a:r>
              <a:rPr lang="da-DK" altLang="zh-TW" sz="2800" dirty="0"/>
              <a:t>dhdx=(adt(2:end,:)-adt(1:end-1,:))/dx; %% size: 15x16</a:t>
            </a:r>
          </a:p>
          <a:p>
            <a:r>
              <a:rPr lang="zh-TW" altLang="en-US" sz="2800" dirty="0"/>
              <a:t> </a:t>
            </a:r>
          </a:p>
          <a:p>
            <a:r>
              <a:rPr lang="en-US" altLang="zh-TW" sz="2800" dirty="0" err="1"/>
              <a:t>dhdy</a:t>
            </a:r>
            <a:r>
              <a:rPr lang="en-US" altLang="zh-TW" sz="2800" dirty="0"/>
              <a:t>=</a:t>
            </a:r>
            <a:r>
              <a:rPr lang="en-US" altLang="zh-TW" sz="2800" dirty="0" err="1"/>
              <a:t>dhdy</a:t>
            </a:r>
            <a:r>
              <a:rPr lang="en-US" altLang="zh-TW" sz="2800" dirty="0"/>
              <a:t>(2:end,:);  %% change size to: 15x15</a:t>
            </a:r>
          </a:p>
          <a:p>
            <a:r>
              <a:rPr lang="en-US" altLang="zh-TW" sz="2800" dirty="0" err="1"/>
              <a:t>dhdx</a:t>
            </a:r>
            <a:r>
              <a:rPr lang="en-US" altLang="zh-TW" sz="2800" dirty="0"/>
              <a:t>=</a:t>
            </a:r>
            <a:r>
              <a:rPr lang="en-US" altLang="zh-TW" sz="2800" dirty="0" err="1"/>
              <a:t>dhdx</a:t>
            </a:r>
            <a:r>
              <a:rPr lang="en-US" altLang="zh-TW" sz="2800" dirty="0"/>
              <a:t>(:,2:end);  %% change size to: 15x15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47809" y="5454516"/>
                <a:ext cx="2483768" cy="120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809" y="5454516"/>
                <a:ext cx="2483768" cy="12073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6732240" y="509701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[:,2:end]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93277" y="5091097"/>
            <a:ext cx="127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[:,1:end-1]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331842" y="4125356"/>
            <a:ext cx="673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[</a:t>
            </a:r>
            <a:r>
              <a:rPr lang="en-US" altLang="zh-TW" sz="3600" i="1" dirty="0" err="1" smtClean="0"/>
              <a:t>i</a:t>
            </a:r>
            <a:r>
              <a:rPr lang="en-US" altLang="zh-TW" sz="3600" dirty="0" err="1" smtClean="0"/>
              <a:t>,</a:t>
            </a:r>
            <a:r>
              <a:rPr lang="en-US" altLang="zh-TW" sz="3600" i="1" dirty="0" err="1" smtClean="0"/>
              <a:t>j</a:t>
            </a:r>
            <a:r>
              <a:rPr lang="en-US" altLang="zh-TW" sz="3600" dirty="0" smtClean="0"/>
              <a:t>]</a:t>
            </a:r>
            <a:endParaRPr lang="zh-TW" altLang="en-US" sz="3600" dirty="0"/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6876256" y="4653136"/>
            <a:ext cx="72008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596336" y="4653136"/>
            <a:ext cx="288032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7331842" y="4725144"/>
            <a:ext cx="480518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7812360" y="4725144"/>
            <a:ext cx="288032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479896"/>
              </p:ext>
            </p:extLst>
          </p:nvPr>
        </p:nvGraphicFramePr>
        <p:xfrm>
          <a:off x="2314925" y="5014912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4" imgW="787320" imgH="838080" progId="Equation.3">
                  <p:embed/>
                </p:oleObj>
              </mc:Choice>
              <mc:Fallback>
                <p:oleObj name="Equation" r:id="rId4" imgW="787320" imgH="83808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925" y="5014912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Geostrophic Equations </a:t>
            </a:r>
            <a:br>
              <a:rPr lang="en-US" altLang="zh-TW" dirty="0" smtClean="0"/>
            </a:br>
            <a:r>
              <a:rPr lang="en-US" altLang="zh-TW" dirty="0" smtClean="0"/>
              <a:t>(height gradients)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9" y="1196752"/>
            <a:ext cx="9144000" cy="4525963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dx=0.25*110*1000; </a:t>
            </a:r>
            <a:r>
              <a:rPr lang="en-US" altLang="zh-TW" sz="2400" dirty="0" err="1" smtClean="0"/>
              <a:t>dy</a:t>
            </a:r>
            <a:r>
              <a:rPr lang="en-US" altLang="zh-TW" sz="2400" dirty="0" smtClean="0"/>
              <a:t>=0.25*110*1000</a:t>
            </a:r>
            <a:r>
              <a:rPr lang="en-US" altLang="zh-TW" sz="2400" dirty="0"/>
              <a:t>;</a:t>
            </a:r>
          </a:p>
          <a:p>
            <a:r>
              <a:rPr lang="zh-TW" altLang="en-US" sz="2400" dirty="0"/>
              <a:t> </a:t>
            </a:r>
            <a:r>
              <a:rPr lang="en-US" altLang="zh-TW" sz="2400" dirty="0" smtClean="0"/>
              <a:t>%% </a:t>
            </a:r>
            <a:r>
              <a:rPr lang="en-US" altLang="zh-TW" sz="2400" dirty="0"/>
              <a:t>Calculate the gradient of </a:t>
            </a:r>
            <a:r>
              <a:rPr lang="en-US" altLang="zh-TW" sz="2400" dirty="0" err="1"/>
              <a:t>adt</a:t>
            </a:r>
            <a:r>
              <a:rPr lang="en-US" altLang="zh-TW" sz="2400" dirty="0"/>
              <a:t> in x and y-</a:t>
            </a:r>
            <a:r>
              <a:rPr lang="en-US" altLang="zh-TW" sz="2400" dirty="0" err="1"/>
              <a:t>dir</a:t>
            </a:r>
            <a:endParaRPr lang="en-US" altLang="zh-TW" sz="2400" dirty="0"/>
          </a:p>
          <a:p>
            <a:r>
              <a:rPr lang="da-DK" altLang="zh-TW" sz="2400" dirty="0"/>
              <a:t>dhdy=(adt(:,2:end)-adt(:,1:end-1))/dy; %% size: 16x15</a:t>
            </a:r>
          </a:p>
          <a:p>
            <a:r>
              <a:rPr lang="da-DK" altLang="zh-TW" sz="2400" dirty="0"/>
              <a:t>dhdx=(adt(2:end,:)-adt(1:end-1,:))/dx; %% size: 15x16</a:t>
            </a:r>
          </a:p>
          <a:p>
            <a:r>
              <a:rPr lang="zh-TW" altLang="en-US" sz="2400" dirty="0"/>
              <a:t> </a:t>
            </a:r>
          </a:p>
          <a:p>
            <a:r>
              <a:rPr lang="en-US" altLang="zh-TW" sz="2400" dirty="0" err="1"/>
              <a:t>dhdy</a:t>
            </a:r>
            <a:r>
              <a:rPr lang="en-US" altLang="zh-TW" sz="2400" dirty="0"/>
              <a:t>=</a:t>
            </a:r>
            <a:r>
              <a:rPr lang="en-US" altLang="zh-TW" sz="2400" dirty="0" err="1"/>
              <a:t>dhdy</a:t>
            </a:r>
            <a:r>
              <a:rPr lang="en-US" altLang="zh-TW" sz="2400" dirty="0"/>
              <a:t>(2:end,:);  %% change size to: 15x15</a:t>
            </a:r>
          </a:p>
          <a:p>
            <a:r>
              <a:rPr lang="en-US" altLang="zh-TW" sz="2400" dirty="0" err="1"/>
              <a:t>dhdx</a:t>
            </a:r>
            <a:r>
              <a:rPr lang="en-US" altLang="zh-TW" sz="2400" dirty="0"/>
              <a:t>=</a:t>
            </a:r>
            <a:r>
              <a:rPr lang="en-US" altLang="zh-TW" sz="2400" dirty="0" err="1"/>
              <a:t>dhdx</a:t>
            </a:r>
            <a:r>
              <a:rPr lang="en-US" altLang="zh-TW" sz="2400" dirty="0"/>
              <a:t>(:,2:end);  %% change size to: 15x15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 l="15964" t="39664" r="53321" b="38188"/>
          <a:stretch>
            <a:fillRect/>
          </a:stretch>
        </p:blipFill>
        <p:spPr bwMode="auto">
          <a:xfrm>
            <a:off x="395536" y="4448522"/>
            <a:ext cx="586145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47809" y="5454516"/>
                <a:ext cx="2483768" cy="120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809" y="5454516"/>
                <a:ext cx="2483768" cy="12073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6732240" y="509701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[:,2:end]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93277" y="5091097"/>
            <a:ext cx="127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[:,1:end-1]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331842" y="4125356"/>
            <a:ext cx="673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[</a:t>
            </a:r>
            <a:r>
              <a:rPr lang="en-US" altLang="zh-TW" sz="3600" i="1" dirty="0" err="1" smtClean="0"/>
              <a:t>i</a:t>
            </a:r>
            <a:r>
              <a:rPr lang="en-US" altLang="zh-TW" sz="3600" dirty="0" err="1" smtClean="0"/>
              <a:t>,</a:t>
            </a:r>
            <a:r>
              <a:rPr lang="en-US" altLang="zh-TW" sz="3600" i="1" dirty="0" err="1" smtClean="0"/>
              <a:t>j</a:t>
            </a:r>
            <a:r>
              <a:rPr lang="en-US" altLang="zh-TW" sz="3600" dirty="0" smtClean="0"/>
              <a:t>]</a:t>
            </a:r>
            <a:endParaRPr lang="zh-TW" altLang="en-US" sz="3600" dirty="0"/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6876256" y="4653136"/>
            <a:ext cx="72008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596336" y="4653136"/>
            <a:ext cx="288032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7331842" y="4725144"/>
            <a:ext cx="480518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7812360" y="4725144"/>
            <a:ext cx="288032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Geostrophic Equations </a:t>
            </a:r>
            <a:br>
              <a:rPr lang="en-US" altLang="zh-TW" dirty="0" smtClean="0"/>
            </a:br>
            <a:r>
              <a:rPr lang="en-US" altLang="zh-TW" dirty="0" smtClean="0"/>
              <a:t>(Set Parameters)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700808"/>
            <a:ext cx="8686800" cy="4525963"/>
          </a:xfrm>
        </p:spPr>
        <p:txBody>
          <a:bodyPr/>
          <a:lstStyle/>
          <a:p>
            <a:r>
              <a:rPr lang="en-US" altLang="zh-TW" dirty="0" err="1"/>
              <a:t>ome</a:t>
            </a:r>
            <a:r>
              <a:rPr lang="en-US" altLang="zh-TW" dirty="0"/>
              <a:t>=7.29115*10^-5; g=9.8;</a:t>
            </a:r>
          </a:p>
          <a:p>
            <a:r>
              <a:rPr lang="en-US" altLang="zh-TW" dirty="0"/>
              <a:t>f=2*</a:t>
            </a:r>
            <a:r>
              <a:rPr lang="en-US" altLang="zh-TW" dirty="0" err="1"/>
              <a:t>ome</a:t>
            </a:r>
            <a:r>
              <a:rPr lang="en-US" altLang="zh-TW" dirty="0"/>
              <a:t>*</a:t>
            </a:r>
            <a:r>
              <a:rPr lang="en-US" altLang="zh-TW" dirty="0" err="1"/>
              <a:t>sind</a:t>
            </a:r>
            <a:r>
              <a:rPr lang="en-US" altLang="zh-TW" dirty="0"/>
              <a:t>(</a:t>
            </a:r>
            <a:r>
              <a:rPr lang="en-US" altLang="zh-TW" dirty="0" err="1"/>
              <a:t>ylat</a:t>
            </a:r>
            <a:r>
              <a:rPr lang="en-US" altLang="zh-TW" dirty="0"/>
              <a:t>(2:end,2:end)); %% size: 15x15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737788"/>
              </p:ext>
            </p:extLst>
          </p:nvPr>
        </p:nvGraphicFramePr>
        <p:xfrm>
          <a:off x="2314925" y="5014912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Equation" r:id="rId3" imgW="787320" imgH="838080" progId="Equation.3">
                  <p:embed/>
                </p:oleObj>
              </mc:Choice>
              <mc:Fallback>
                <p:oleObj name="Equation" r:id="rId3" imgW="787320" imgH="83808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925" y="5014912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:\擷取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12976"/>
            <a:ext cx="839698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Geostrophic Equations </a:t>
            </a:r>
            <a:br>
              <a:rPr lang="en-US" altLang="zh-TW" dirty="0" smtClean="0"/>
            </a:br>
            <a:r>
              <a:rPr lang="en-US" altLang="zh-TW" dirty="0" smtClean="0"/>
              <a:t>(Calculate velocities and speeds)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v=g*</a:t>
            </a:r>
            <a:r>
              <a:rPr lang="en-US" altLang="zh-TW" dirty="0" err="1"/>
              <a:t>dhdx</a:t>
            </a:r>
            <a:r>
              <a:rPr lang="en-US" altLang="zh-TW" dirty="0"/>
              <a:t>./f;</a:t>
            </a:r>
          </a:p>
          <a:p>
            <a:r>
              <a:rPr lang="en-US" altLang="zh-TW" dirty="0"/>
              <a:t>u=-g*</a:t>
            </a:r>
            <a:r>
              <a:rPr lang="en-US" altLang="zh-TW" dirty="0" err="1"/>
              <a:t>dhdy</a:t>
            </a:r>
            <a:r>
              <a:rPr lang="en-US" altLang="zh-TW" dirty="0"/>
              <a:t>./f;</a:t>
            </a:r>
          </a:p>
          <a:p>
            <a:r>
              <a:rPr lang="en-US" altLang="zh-TW" dirty="0" err="1"/>
              <a:t>spd</a:t>
            </a:r>
            <a:r>
              <a:rPr lang="en-US" altLang="zh-TW" dirty="0"/>
              <a:t>=</a:t>
            </a:r>
            <a:r>
              <a:rPr lang="en-US" altLang="zh-TW" dirty="0" err="1"/>
              <a:t>sqrt</a:t>
            </a:r>
            <a:r>
              <a:rPr lang="en-US" altLang="zh-TW" dirty="0"/>
              <a:t>(u.^2+v.^2);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737788"/>
              </p:ext>
            </p:extLst>
          </p:nvPr>
        </p:nvGraphicFramePr>
        <p:xfrm>
          <a:off x="2314925" y="5014912"/>
          <a:ext cx="1600200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1" name="Equation" r:id="rId3" imgW="787320" imgH="838080" progId="Equation.3">
                  <p:embed/>
                </p:oleObj>
              </mc:Choice>
              <mc:Fallback>
                <p:oleObj name="Equation" r:id="rId3" imgW="787320" imgH="83808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925" y="5014912"/>
                        <a:ext cx="1600200" cy="1706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D:\擷取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" r="4036"/>
          <a:stretch/>
        </p:blipFill>
        <p:spPr bwMode="auto">
          <a:xfrm>
            <a:off x="4139952" y="3717032"/>
            <a:ext cx="5004048" cy="153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Show estimated speed (colors) and velocities (vectors) in a figure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556792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 err="1"/>
              <a:t>xlon</a:t>
            </a:r>
            <a:r>
              <a:rPr lang="en-US" altLang="zh-TW" sz="2800" dirty="0"/>
              <a:t>=</a:t>
            </a:r>
            <a:r>
              <a:rPr lang="en-US" altLang="zh-TW" sz="2800" dirty="0" err="1"/>
              <a:t>xlon</a:t>
            </a:r>
            <a:r>
              <a:rPr lang="en-US" altLang="zh-TW" sz="2800" dirty="0"/>
              <a:t>(2:end,2:end); %% change size to: 15x15</a:t>
            </a:r>
          </a:p>
          <a:p>
            <a:r>
              <a:rPr lang="en-US" altLang="zh-TW" sz="2800" dirty="0" err="1"/>
              <a:t>ylat</a:t>
            </a:r>
            <a:r>
              <a:rPr lang="en-US" altLang="zh-TW" sz="2800" dirty="0"/>
              <a:t>=</a:t>
            </a:r>
            <a:r>
              <a:rPr lang="en-US" altLang="zh-TW" sz="2800" dirty="0" err="1"/>
              <a:t>ylat</a:t>
            </a:r>
            <a:r>
              <a:rPr lang="en-US" altLang="zh-TW" sz="2800" dirty="0"/>
              <a:t>(2:end,2:end); %% change size to: 15x15</a:t>
            </a:r>
          </a:p>
          <a:p>
            <a:r>
              <a:rPr lang="en-US" altLang="zh-TW" sz="2800" dirty="0" smtClean="0"/>
              <a:t>figure</a:t>
            </a:r>
            <a:endParaRPr lang="en-US" altLang="zh-TW" sz="2800" dirty="0"/>
          </a:p>
          <a:p>
            <a:r>
              <a:rPr lang="en-US" altLang="zh-TW" sz="2800" dirty="0" err="1"/>
              <a:t>pcolor</a:t>
            </a:r>
            <a:r>
              <a:rPr lang="en-US" altLang="zh-TW" sz="2800" dirty="0"/>
              <a:t>(</a:t>
            </a:r>
            <a:r>
              <a:rPr lang="en-US" altLang="zh-TW" sz="2800" dirty="0" err="1"/>
              <a:t>xlon,ylat,spd</a:t>
            </a:r>
            <a:r>
              <a:rPr lang="en-US" altLang="zh-TW" sz="2800" dirty="0"/>
              <a:t>); </a:t>
            </a:r>
            <a:endParaRPr lang="en-US" altLang="zh-TW" sz="2800" dirty="0" smtClean="0"/>
          </a:p>
          <a:p>
            <a:r>
              <a:rPr lang="en-US" altLang="zh-TW" sz="2800" dirty="0" smtClean="0"/>
              <a:t>shading </a:t>
            </a:r>
            <a:r>
              <a:rPr lang="en-US" altLang="zh-TW" sz="2800" dirty="0"/>
              <a:t>flat</a:t>
            </a:r>
          </a:p>
          <a:p>
            <a:r>
              <a:rPr lang="en-US" altLang="zh-TW" sz="2800" dirty="0"/>
              <a:t>axis equal</a:t>
            </a:r>
          </a:p>
          <a:p>
            <a:r>
              <a:rPr lang="en-US" altLang="zh-TW" sz="2800" dirty="0" err="1" smtClean="0"/>
              <a:t>colorbar</a:t>
            </a:r>
            <a:endParaRPr lang="en-US" altLang="zh-TW" sz="2800" dirty="0"/>
          </a:p>
          <a:p>
            <a:r>
              <a:rPr lang="en-US" altLang="zh-TW" sz="2800" dirty="0"/>
              <a:t>hold on</a:t>
            </a:r>
          </a:p>
          <a:p>
            <a:r>
              <a:rPr lang="en-US" altLang="zh-TW" sz="2800" dirty="0"/>
              <a:t>quiver(</a:t>
            </a:r>
            <a:r>
              <a:rPr lang="en-US" altLang="zh-TW" sz="2800" dirty="0" err="1"/>
              <a:t>xlon,ylat,u,v,'k</a:t>
            </a:r>
            <a:r>
              <a:rPr lang="en-US" altLang="zh-TW" sz="2800" dirty="0" smtClean="0"/>
              <a:t>')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5" name="Picture 3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527" y="3170076"/>
            <a:ext cx="5364088" cy="213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4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0"/>
            <a:ext cx="6696744" cy="51125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7544" y="4941168"/>
            <a:ext cx="84604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 </a:t>
            </a:r>
            <a:endParaRPr lang="zh-TW" altLang="zh-TW" dirty="0"/>
          </a:p>
          <a:p>
            <a:pPr lvl="0"/>
            <a:r>
              <a:rPr lang="zh-TW" altLang="zh-TW" dirty="0"/>
              <a:t>在</a:t>
            </a:r>
            <a:r>
              <a:rPr lang="en-US" altLang="zh-TW" dirty="0"/>
              <a:t>M3</a:t>
            </a:r>
            <a:r>
              <a:rPr lang="zh-TW" altLang="zh-TW" dirty="0"/>
              <a:t>測站水深</a:t>
            </a:r>
            <a:r>
              <a:rPr lang="en-US" altLang="zh-TW" dirty="0"/>
              <a:t>100M</a:t>
            </a:r>
            <a:r>
              <a:rPr lang="zh-TW" altLang="zh-TW" dirty="0"/>
              <a:t>處的</a:t>
            </a:r>
            <a:r>
              <a:rPr lang="en-US" altLang="zh-TW" dirty="0"/>
              <a:t>1996</a:t>
            </a:r>
            <a:r>
              <a:rPr lang="zh-TW" altLang="zh-TW" dirty="0"/>
              <a:t>年</a:t>
            </a:r>
            <a:r>
              <a:rPr lang="en-US" altLang="zh-TW" dirty="0"/>
              <a:t>2</a:t>
            </a:r>
            <a:r>
              <a:rPr lang="zh-TW" altLang="zh-TW" dirty="0"/>
              <a:t>月有最高的流速</a:t>
            </a:r>
          </a:p>
          <a:p>
            <a:r>
              <a:rPr lang="zh-TW" altLang="zh-TW" dirty="0"/>
              <a:t>在</a:t>
            </a:r>
            <a:r>
              <a:rPr lang="en-US" altLang="zh-TW" dirty="0"/>
              <a:t>M1</a:t>
            </a:r>
            <a:r>
              <a:rPr lang="zh-TW" altLang="zh-TW" dirty="0"/>
              <a:t>測站水深</a:t>
            </a:r>
            <a:r>
              <a:rPr lang="en-US" altLang="zh-TW" dirty="0"/>
              <a:t>290M</a:t>
            </a:r>
            <a:r>
              <a:rPr lang="zh-TW" altLang="zh-TW" dirty="0"/>
              <a:t>處的</a:t>
            </a:r>
            <a:r>
              <a:rPr lang="en-US" altLang="zh-TW" dirty="0"/>
              <a:t>1995</a:t>
            </a:r>
            <a:r>
              <a:rPr lang="zh-TW" altLang="zh-TW" dirty="0"/>
              <a:t>年</a:t>
            </a:r>
            <a:r>
              <a:rPr lang="en-US" altLang="zh-TW" dirty="0"/>
              <a:t>6</a:t>
            </a:r>
            <a:r>
              <a:rPr lang="zh-TW" altLang="zh-TW" dirty="0"/>
              <a:t>月和</a:t>
            </a:r>
            <a:r>
              <a:rPr lang="en-US" altLang="zh-TW" dirty="0"/>
              <a:t>1996</a:t>
            </a:r>
            <a:r>
              <a:rPr lang="zh-TW" altLang="zh-TW" dirty="0"/>
              <a:t>年</a:t>
            </a:r>
            <a:r>
              <a:rPr lang="en-US" altLang="zh-TW" dirty="0"/>
              <a:t>3</a:t>
            </a:r>
            <a:r>
              <a:rPr lang="zh-TW" altLang="zh-TW" dirty="0"/>
              <a:t>月有最低的流速</a:t>
            </a:r>
          </a:p>
          <a:p>
            <a:r>
              <a:rPr lang="en-US" altLang="zh-TW" dirty="0"/>
              <a:t> </a:t>
            </a:r>
            <a:endParaRPr lang="zh-TW" altLang="zh-TW" dirty="0"/>
          </a:p>
          <a:p>
            <a:pPr lvl="0"/>
            <a:r>
              <a:rPr lang="zh-TW" altLang="zh-TW" dirty="0"/>
              <a:t>在</a:t>
            </a:r>
            <a:r>
              <a:rPr lang="en-US" altLang="zh-TW" dirty="0"/>
              <a:t>M3</a:t>
            </a:r>
            <a:r>
              <a:rPr lang="zh-TW" altLang="zh-TW" dirty="0"/>
              <a:t>測站水深</a:t>
            </a:r>
            <a:r>
              <a:rPr lang="en-US" altLang="zh-TW" dirty="0"/>
              <a:t>100M</a:t>
            </a:r>
            <a:r>
              <a:rPr lang="zh-TW" altLang="zh-TW" dirty="0"/>
              <a:t>處的</a:t>
            </a:r>
            <a:r>
              <a:rPr lang="en-US" altLang="zh-TW" dirty="0"/>
              <a:t>1996</a:t>
            </a:r>
            <a:r>
              <a:rPr lang="zh-TW" altLang="zh-TW" dirty="0"/>
              <a:t>年</a:t>
            </a:r>
            <a:r>
              <a:rPr lang="en-US" altLang="zh-TW" dirty="0"/>
              <a:t>1~2</a:t>
            </a:r>
            <a:r>
              <a:rPr lang="zh-TW" altLang="zh-TW" dirty="0"/>
              <a:t>月有最大的震盪</a:t>
            </a:r>
          </a:p>
          <a:p>
            <a:r>
              <a:rPr lang="zh-TW" altLang="zh-TW" dirty="0"/>
              <a:t>在</a:t>
            </a:r>
            <a:r>
              <a:rPr lang="en-US" altLang="zh-TW" dirty="0"/>
              <a:t>M1</a:t>
            </a:r>
            <a:r>
              <a:rPr lang="zh-TW" altLang="zh-TW" dirty="0"/>
              <a:t>測站水深</a:t>
            </a:r>
            <a:r>
              <a:rPr lang="en-US" altLang="zh-TW" dirty="0"/>
              <a:t>290M</a:t>
            </a:r>
            <a:r>
              <a:rPr lang="zh-TW" altLang="zh-TW" dirty="0"/>
              <a:t>處的</a:t>
            </a:r>
            <a:r>
              <a:rPr lang="en-US" altLang="zh-TW" dirty="0"/>
              <a:t>1995</a:t>
            </a:r>
            <a:r>
              <a:rPr lang="zh-TW" altLang="zh-TW" dirty="0"/>
              <a:t>年</a:t>
            </a:r>
            <a:r>
              <a:rPr lang="en-US" altLang="zh-TW" dirty="0"/>
              <a:t>6~7</a:t>
            </a:r>
            <a:r>
              <a:rPr lang="zh-TW" altLang="zh-TW" dirty="0"/>
              <a:t>月有最小的震盪</a:t>
            </a:r>
          </a:p>
        </p:txBody>
      </p:sp>
    </p:spTree>
    <p:extLst>
      <p:ext uri="{BB962C8B-B14F-4D97-AF65-F5344CB8AC3E}">
        <p14:creationId xmlns:p14="http://schemas.microsoft.com/office/powerpoint/2010/main" val="2613213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figure to be plotted today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3123"/>
            <a:ext cx="7272808" cy="5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The figure to be plotted today</a:t>
            </a:r>
            <a:br>
              <a:rPr lang="en-US" altLang="zh-TW" dirty="0" smtClean="0"/>
            </a:br>
            <a:r>
              <a:rPr lang="en-US" altLang="zh-TW" dirty="0" smtClean="0"/>
              <a:t>(add in the coastline by yourself)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912768" cy="51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Homework </a:t>
            </a:r>
            <a:r>
              <a:rPr lang="en-US" altLang="zh-TW" dirty="0"/>
              <a:t>9</a:t>
            </a:r>
            <a:br>
              <a:rPr lang="en-US" altLang="zh-TW" dirty="0"/>
            </a:br>
            <a:r>
              <a:rPr lang="en-US" altLang="zh-TW" dirty="0"/>
              <a:t>(due date: </a:t>
            </a:r>
            <a:r>
              <a:rPr lang="en-US" altLang="zh-TW" dirty="0" smtClean="0"/>
              <a:t>2020/05/26)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Redo Exercise 1 but now using the ADT data on the 15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of January, 2018.</a:t>
            </a:r>
          </a:p>
          <a:p>
            <a:r>
              <a:rPr lang="en-US" altLang="zh-TW" dirty="0" smtClean="0"/>
              <a:t>Add in the Taiwan coastline into the figures. </a:t>
            </a:r>
          </a:p>
          <a:p>
            <a:r>
              <a:rPr lang="en-US" altLang="zh-TW" dirty="0" smtClean="0"/>
              <a:t>Compare the Kuroshio speed in winter and summer, based on the results obtained from this homework </a:t>
            </a:r>
            <a:r>
              <a:rPr lang="en-US" altLang="zh-TW" smtClean="0"/>
              <a:t>(</a:t>
            </a:r>
            <a:r>
              <a:rPr lang="en-US" altLang="zh-TW" smtClean="0"/>
              <a:t>2018/1/15 </a:t>
            </a:r>
            <a:r>
              <a:rPr lang="en-US" altLang="zh-TW" dirty="0" smtClean="0"/>
              <a:t>in winter) and from Exercise 1 </a:t>
            </a:r>
            <a:r>
              <a:rPr lang="en-US" altLang="zh-TW" smtClean="0"/>
              <a:t>(</a:t>
            </a:r>
            <a:r>
              <a:rPr lang="en-US" altLang="zh-TW" smtClean="0"/>
              <a:t>2018/8/13 </a:t>
            </a:r>
            <a:r>
              <a:rPr lang="en-US" altLang="zh-TW" dirty="0" smtClean="0"/>
              <a:t>in summer)</a:t>
            </a:r>
          </a:p>
          <a:p>
            <a:r>
              <a:rPr lang="en-US" altLang="zh-TW" dirty="0" smtClean="0"/>
              <a:t>Is the Kuroshio faster in winter or in summer? Show and describe your proof.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55576" y="836712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/>
              <a:t>各層流速之平均質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548143"/>
              </p:ext>
            </p:extLst>
          </p:nvPr>
        </p:nvGraphicFramePr>
        <p:xfrm>
          <a:off x="2" y="1700808"/>
          <a:ext cx="9143996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7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70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average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m3 100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m3 200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m3 400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m1 90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m1 190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m1 290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39.0304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33.3234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16.82845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52.71674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23.04173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11.02945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55576" y="4221088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/>
              <a:t>各層流速之標準差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89800"/>
              </p:ext>
            </p:extLst>
          </p:nvPr>
        </p:nvGraphicFramePr>
        <p:xfrm>
          <a:off x="-2" y="4941168"/>
          <a:ext cx="9144001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7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70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standard deviation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m3 100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m3 200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m3 400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m1 90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m1 190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m1 290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18.84618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11.88706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6.710057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20.17875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9.186369</a:t>
                      </a:r>
                      <a:endParaRPr lang="zh-TW" sz="24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6.472007</a:t>
                      </a:r>
                      <a:endParaRPr lang="zh-TW" sz="24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97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3" name="圖片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" t="3374" r="8649" b="3228"/>
          <a:stretch/>
        </p:blipFill>
        <p:spPr bwMode="auto">
          <a:xfrm>
            <a:off x="539552" y="764704"/>
            <a:ext cx="7992888" cy="4968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151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3" name="圖片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t="1774" r="13739"/>
          <a:stretch/>
        </p:blipFill>
        <p:spPr bwMode="auto">
          <a:xfrm>
            <a:off x="467544" y="476672"/>
            <a:ext cx="8136904" cy="4968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/>
          <p:cNvSpPr/>
          <p:nvPr/>
        </p:nvSpPr>
        <p:spPr>
          <a:xfrm>
            <a:off x="251520" y="5657671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/>
              <a:t>由這張圖可以看出測站所測得的海流流向大多數都往東北方前進，與黑潮的流向大致符合，藍色、綠色及紅色分別對應淺層、中層及深層海流流速；而仔細觀察可以看出在</a:t>
            </a:r>
            <a:r>
              <a:rPr lang="en-US" altLang="zh-TW" dirty="0"/>
              <a:t>M1</a:t>
            </a:r>
            <a:r>
              <a:rPr lang="zh-TW" altLang="zh-TW" dirty="0"/>
              <a:t>測站所測得的海流流向較為一致，在</a:t>
            </a:r>
            <a:r>
              <a:rPr lang="en-US" altLang="zh-TW" dirty="0"/>
              <a:t>M3</a:t>
            </a:r>
            <a:r>
              <a:rPr lang="zh-TW" altLang="zh-TW" dirty="0"/>
              <a:t>測站則較為分散；同時也能看出不同層的流速有所變化，越往深層流速越低。</a:t>
            </a:r>
          </a:p>
        </p:txBody>
      </p:sp>
    </p:spTree>
    <p:extLst>
      <p:ext uri="{BB962C8B-B14F-4D97-AF65-F5344CB8AC3E}">
        <p14:creationId xmlns:p14="http://schemas.microsoft.com/office/powerpoint/2010/main" val="49743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/>
              <a:t>Wind-driven Circulation(I): Geostrophic </a:t>
            </a:r>
            <a:r>
              <a:rPr lang="en-US" altLang="zh-TW" dirty="0" smtClean="0"/>
              <a:t>Currents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From Satellite Altimeters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8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figure to be plotted today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15964" t="26375" r="44189" b="18993"/>
          <a:stretch>
            <a:fillRect/>
          </a:stretch>
        </p:blipFill>
        <p:spPr bwMode="auto">
          <a:xfrm>
            <a:off x="899592" y="1268759"/>
            <a:ext cx="7128792" cy="549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1321</Words>
  <Application>Microsoft Office PowerPoint</Application>
  <PresentationFormat>如螢幕大小 (4:3)</PresentationFormat>
  <Paragraphs>297</Paragraphs>
  <Slides>42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新細明體</vt:lpstr>
      <vt:lpstr>Arial</vt:lpstr>
      <vt:lpstr>Calibri</vt:lpstr>
      <vt:lpstr>Cambria Math</vt:lpstr>
      <vt:lpstr>Times New Roman</vt:lpstr>
      <vt:lpstr>Wingdings</vt:lpstr>
      <vt:lpstr>Office 佈景主題</vt:lpstr>
      <vt:lpstr>方程式</vt:lpstr>
      <vt:lpstr>Equation</vt:lpstr>
      <vt:lpstr>Homework 8 (Discussion)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Wind-driven Circulation(I): Geostrophic Currents</vt:lpstr>
      <vt:lpstr>The figure to be plotted today</vt:lpstr>
      <vt:lpstr>What are geostrophic currents (REVIEW)</vt:lpstr>
      <vt:lpstr>Geostrophic Currents (REVIEW)</vt:lpstr>
      <vt:lpstr>The Equations of Geostrophic Currents (REVIEW)</vt:lpstr>
      <vt:lpstr>The equations of today</vt:lpstr>
      <vt:lpstr>Sea surface height from space</vt:lpstr>
      <vt:lpstr>Satellite altimeter data</vt:lpstr>
      <vt:lpstr>Satellite altimeter data</vt:lpstr>
      <vt:lpstr>Exercise 1</vt:lpstr>
      <vt:lpstr>Satellite altimeter data from AVISO</vt:lpstr>
      <vt:lpstr>Satellite altimeter data from AVISO</vt:lpstr>
      <vt:lpstr>Demo (10~15 mins)</vt:lpstr>
      <vt:lpstr>Download ASCII file</vt:lpstr>
      <vt:lpstr>Download ASCII file</vt:lpstr>
      <vt:lpstr>Viewing the data</vt:lpstr>
      <vt:lpstr>Skip the heading</vt:lpstr>
      <vt:lpstr>Set variables</vt:lpstr>
      <vt:lpstr>Reshape variables and fix data on land</vt:lpstr>
      <vt:lpstr>Plot ADT map</vt:lpstr>
      <vt:lpstr>Geostrophic Equations  (height gradients)</vt:lpstr>
      <vt:lpstr>Geostrophic Equations  (height gradients)</vt:lpstr>
      <vt:lpstr>Geostrophic Equations  (height gradients)</vt:lpstr>
      <vt:lpstr>Geostrophic Equations  (height gradients)</vt:lpstr>
      <vt:lpstr>Geostrophic Equations  (height gradients)</vt:lpstr>
      <vt:lpstr>Geostrophic Equations  (height gradients)</vt:lpstr>
      <vt:lpstr>Geostrophic Equations  (height gradients)</vt:lpstr>
      <vt:lpstr>Geostrophic Equations  (height gradients)</vt:lpstr>
      <vt:lpstr>Geostrophic Equations  (height gradients)</vt:lpstr>
      <vt:lpstr>Geostrophic Equations  (Set Parameters)</vt:lpstr>
      <vt:lpstr>Geostrophic Equations  (Calculate velocities and speeds)</vt:lpstr>
      <vt:lpstr>Show estimated speed (colors) and velocities (vectors) in a figure</vt:lpstr>
      <vt:lpstr>The figure to be plotted today</vt:lpstr>
      <vt:lpstr>The figure to be plotted today (add in the coastline by yourself)</vt:lpstr>
      <vt:lpstr>Homework 9 (due date: 2020/05/26)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</dc:creator>
  <cp:lastModifiedBy>user</cp:lastModifiedBy>
  <cp:revision>106</cp:revision>
  <dcterms:created xsi:type="dcterms:W3CDTF">2018-05-23T06:21:51Z</dcterms:created>
  <dcterms:modified xsi:type="dcterms:W3CDTF">2020-05-22T04:42:43Z</dcterms:modified>
</cp:coreProperties>
</file>